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5" r:id="rId3"/>
    <p:sldId id="266" r:id="rId4"/>
    <p:sldId id="267" r:id="rId5"/>
    <p:sldId id="259" r:id="rId6"/>
    <p:sldId id="260" r:id="rId7"/>
    <p:sldId id="261" r:id="rId8"/>
    <p:sldId id="263" r:id="rId9"/>
    <p:sldId id="262" r:id="rId10"/>
    <p:sldId id="269" r:id="rId11"/>
    <p:sldId id="270" r:id="rId12"/>
    <p:sldId id="268" r:id="rId13"/>
    <p:sldId id="264" r:id="rId14"/>
  </p:sldIdLst>
  <p:sldSz cx="14630400" cy="8229600"/>
  <p:notesSz cx="8229600" cy="14630400"/>
  <p:defaultTextStyle>
    <a:defPPr>
      <a:defRPr lang="en-B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p:scale>
          <a:sx n="64" d="100"/>
          <a:sy n="64" d="100"/>
        </p:scale>
        <p:origin x="907"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858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0"/>
            <a:ext cx="14630400" cy="8115208"/>
          </a:xfrm>
          <a:prstGeom prst="rect">
            <a:avLst/>
          </a:prstGeom>
        </p:spPr>
      </p:pic>
      <p:pic>
        <p:nvPicPr>
          <p:cNvPr id="3" name="Image 1" descr="preencoded.png"/>
          <p:cNvPicPr>
            <a:picLocks noChangeAspect="1"/>
          </p:cNvPicPr>
          <p:nvPr/>
        </p:nvPicPr>
        <p:blipFill>
          <a:blip r:embed="rId4"/>
          <a:stretch>
            <a:fillRect/>
          </a:stretch>
        </p:blipFill>
        <p:spPr>
          <a:xfrm>
            <a:off x="0" y="114391"/>
            <a:ext cx="14630400" cy="3037599"/>
          </a:xfrm>
          <a:prstGeom prst="rect">
            <a:avLst/>
          </a:prstGeom>
        </p:spPr>
      </p:pic>
      <p:sp>
        <p:nvSpPr>
          <p:cNvPr id="4" name="Text 0"/>
          <p:cNvSpPr/>
          <p:nvPr/>
        </p:nvSpPr>
        <p:spPr>
          <a:xfrm>
            <a:off x="832104" y="3456432"/>
            <a:ext cx="12984480" cy="2494202"/>
          </a:xfrm>
          <a:prstGeom prst="rect">
            <a:avLst/>
          </a:prstGeom>
          <a:noFill/>
          <a:ln/>
        </p:spPr>
        <p:txBody>
          <a:bodyPr wrap="none" lIns="0" tIns="0" rIns="0" bIns="0" rtlCol="0" anchor="ctr"/>
          <a:lstStyle/>
          <a:p>
            <a:pPr marL="0" indent="0" algn="l">
              <a:lnSpc>
                <a:spcPts val="8010"/>
              </a:lnSpc>
              <a:buNone/>
            </a:pPr>
            <a:endParaRPr lang="en-US" sz="6410" dirty="0"/>
          </a:p>
        </p:txBody>
      </p:sp>
      <p:sp>
        <p:nvSpPr>
          <p:cNvPr id="6" name="Text 1">
            <a:extLst>
              <a:ext uri="{FF2B5EF4-FFF2-40B4-BE49-F238E27FC236}">
                <a16:creationId xmlns:a16="http://schemas.microsoft.com/office/drawing/2014/main" id="{BA7574DA-F372-C2AA-BCD0-5CF02F8A2607}"/>
              </a:ext>
            </a:extLst>
          </p:cNvPr>
          <p:cNvSpPr/>
          <p:nvPr/>
        </p:nvSpPr>
        <p:spPr>
          <a:xfrm>
            <a:off x="832103" y="3810000"/>
            <a:ext cx="11139763" cy="2675466"/>
          </a:xfrm>
          <a:prstGeom prst="rect">
            <a:avLst/>
          </a:prstGeom>
          <a:noFill/>
          <a:ln/>
        </p:spPr>
        <p:txBody>
          <a:bodyPr wrap="square" lIns="0" tIns="0" rIns="0" bIns="0" rtlCol="0" anchor="ctr"/>
          <a:lstStyle/>
          <a:p>
            <a:pPr marL="0" indent="0" algn="l">
              <a:lnSpc>
                <a:spcPts val="2600"/>
              </a:lnSpc>
              <a:buNone/>
            </a:pPr>
            <a:endParaRPr lang="en-US" sz="1850" dirty="0"/>
          </a:p>
        </p:txBody>
      </p:sp>
      <p:sp>
        <p:nvSpPr>
          <p:cNvPr id="8" name="TextBox 7">
            <a:extLst>
              <a:ext uri="{FF2B5EF4-FFF2-40B4-BE49-F238E27FC236}">
                <a16:creationId xmlns:a16="http://schemas.microsoft.com/office/drawing/2014/main" id="{45C7ADE0-88B4-100B-DAB4-DA5A423BF6D4}"/>
              </a:ext>
            </a:extLst>
          </p:cNvPr>
          <p:cNvSpPr txBox="1"/>
          <p:nvPr/>
        </p:nvSpPr>
        <p:spPr>
          <a:xfrm>
            <a:off x="609599" y="3572763"/>
            <a:ext cx="12984479" cy="3087512"/>
          </a:xfrm>
          <a:prstGeom prst="rect">
            <a:avLst/>
          </a:prstGeom>
          <a:noFill/>
        </p:spPr>
        <p:txBody>
          <a:bodyPr wrap="square">
            <a:spAutoFit/>
          </a:bodyPr>
          <a:lstStyle/>
          <a:p>
            <a:pPr>
              <a:lnSpc>
                <a:spcPct val="115000"/>
              </a:lnSpc>
              <a:spcAft>
                <a:spcPts val="800"/>
              </a:spcAft>
            </a:pPr>
            <a:r>
              <a:rPr lang="en-GB" sz="4000" kern="0" dirty="0">
                <a:solidFill>
                  <a:schemeClr val="accent4">
                    <a:lumMod val="40000"/>
                    <a:lumOff val="60000"/>
                  </a:schemeClr>
                </a:solidFill>
                <a:effectLst/>
                <a:latin typeface="Times New Roman" panose="02020603050405020304" pitchFamily="18" charset="0"/>
                <a:ea typeface="Aptos" panose="020B0004020202020204" pitchFamily="34" charset="0"/>
                <a:cs typeface="Vrinda" panose="020B0502040204020203" pitchFamily="34" charset="0"/>
              </a:rPr>
              <a:t>DeepNutriScan: Real-Time Detection and Nutritional Analysis of Diverse Food Items via Machine Learning.</a:t>
            </a:r>
          </a:p>
          <a:p>
            <a:pPr>
              <a:lnSpc>
                <a:spcPct val="115000"/>
              </a:lnSpc>
              <a:spcAft>
                <a:spcPts val="800"/>
              </a:spcAft>
            </a:pPr>
            <a:endParaRPr lang="en-GB" sz="4000" kern="0" dirty="0">
              <a:solidFill>
                <a:schemeClr val="accent4">
                  <a:lumMod val="40000"/>
                  <a:lumOff val="60000"/>
                </a:schemeClr>
              </a:solidFill>
              <a:latin typeface="Times New Roman" panose="02020603050405020304" pitchFamily="18" charset="0"/>
              <a:ea typeface="Aptos" panose="020B0004020202020204" pitchFamily="34" charset="0"/>
              <a:cs typeface="Vrinda" panose="020B0502040204020203" pitchFamily="34" charset="0"/>
            </a:endParaRPr>
          </a:p>
          <a:p>
            <a:pPr>
              <a:lnSpc>
                <a:spcPct val="115000"/>
              </a:lnSpc>
              <a:spcAft>
                <a:spcPts val="800"/>
              </a:spcAft>
            </a:pPr>
            <a:r>
              <a:rPr lang="en-GB" sz="4000" kern="0" dirty="0">
                <a:solidFill>
                  <a:schemeClr val="accent4">
                    <a:lumMod val="40000"/>
                    <a:lumOff val="60000"/>
                  </a:schemeClr>
                </a:solidFill>
                <a:effectLst/>
                <a:latin typeface="Times New Roman" panose="02020603050405020304" pitchFamily="18" charset="0"/>
                <a:ea typeface="Aptos" panose="020B0004020202020204" pitchFamily="34" charset="0"/>
                <a:cs typeface="Vrinda" panose="020B0502040204020203" pitchFamily="34" charset="0"/>
              </a:rPr>
              <a:t>                  Supervisor :   </a:t>
            </a:r>
            <a:r>
              <a:rPr lang="en-US" sz="4000" b="1" i="0" dirty="0">
                <a:solidFill>
                  <a:schemeClr val="bg1">
                    <a:lumMod val="95000"/>
                  </a:schemeClr>
                </a:solidFill>
                <a:effectLst/>
                <a:latin typeface="SourceSansPro"/>
              </a:rPr>
              <a:t>DR. MD. ASRAF ALI</a:t>
            </a:r>
            <a:endParaRPr lang="en-BD" sz="4000" b="1" kern="100" dirty="0">
              <a:solidFill>
                <a:schemeClr val="bg1">
                  <a:lumMod val="95000"/>
                </a:schemeClr>
              </a:solidFill>
              <a:effectLst/>
              <a:latin typeface="Aptos" panose="020B0004020202020204" pitchFamily="34" charset="0"/>
              <a:ea typeface="Aptos" panose="020B0004020202020204" pitchFamily="34" charset="0"/>
              <a:cs typeface="Vrinda" panose="020B0502040204020203" pitchFamily="34"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33D0A4B-D507-F289-7A63-8800CB0F1A61}"/>
              </a:ext>
            </a:extLst>
          </p:cNvPr>
          <p:cNvPicPr>
            <a:picLocks noChangeAspect="1"/>
          </p:cNvPicPr>
          <p:nvPr/>
        </p:nvPicPr>
        <p:blipFill>
          <a:blip r:embed="rId2"/>
          <a:stretch>
            <a:fillRect/>
          </a:stretch>
        </p:blipFill>
        <p:spPr>
          <a:xfrm>
            <a:off x="0" y="-135467"/>
            <a:ext cx="14630400" cy="8238744"/>
          </a:xfrm>
          <a:prstGeom prst="rect">
            <a:avLst/>
          </a:prstGeom>
        </p:spPr>
      </p:pic>
      <p:sp>
        <p:nvSpPr>
          <p:cNvPr id="3" name="Text 2">
            <a:extLst>
              <a:ext uri="{FF2B5EF4-FFF2-40B4-BE49-F238E27FC236}">
                <a16:creationId xmlns:a16="http://schemas.microsoft.com/office/drawing/2014/main" id="{E110C40D-EC3A-F59D-FDE0-A5572A03C3BD}"/>
              </a:ext>
            </a:extLst>
          </p:cNvPr>
          <p:cNvSpPr/>
          <p:nvPr/>
        </p:nvSpPr>
        <p:spPr>
          <a:xfrm>
            <a:off x="493437" y="140297"/>
            <a:ext cx="12984480" cy="740664"/>
          </a:xfrm>
          <a:prstGeom prst="rect">
            <a:avLst/>
          </a:prstGeom>
          <a:noFill/>
          <a:ln/>
        </p:spPr>
        <p:txBody>
          <a:bodyPr wrap="none" lIns="0" tIns="0" rIns="0" bIns="0" rtlCol="0" anchor="ctr"/>
          <a:lstStyle/>
          <a:p>
            <a:pPr algn="ctr">
              <a:lnSpc>
                <a:spcPts val="5800"/>
              </a:lnSpc>
            </a:pPr>
            <a:r>
              <a:rPr lang="en-GB" sz="5500" b="1" dirty="0">
                <a:solidFill>
                  <a:schemeClr val="accent4">
                    <a:lumMod val="40000"/>
                    <a:lumOff val="60000"/>
                  </a:schemeClr>
                </a:solidFill>
              </a:rPr>
              <a:t>Reference</a:t>
            </a:r>
            <a:endParaRPr lang="en-US" sz="55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7E862D9-74EB-DEB3-51F6-7CAD7595F575}"/>
              </a:ext>
            </a:extLst>
          </p:cNvPr>
          <p:cNvSpPr txBox="1"/>
          <p:nvPr/>
        </p:nvSpPr>
        <p:spPr>
          <a:xfrm>
            <a:off x="357970" y="1075574"/>
            <a:ext cx="13914460" cy="6833089"/>
          </a:xfrm>
          <a:prstGeom prst="rect">
            <a:avLst/>
          </a:prstGeom>
          <a:noFill/>
        </p:spPr>
        <p:txBody>
          <a:bodyPr wrap="square">
            <a:spAutoFit/>
          </a:bodyPr>
          <a:lstStyle/>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 P. </a:t>
            </a:r>
            <a:r>
              <a:rPr lang="en-GB" sz="1200" kern="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Pouladzadeh</a:t>
            </a: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S. </a:t>
            </a:r>
            <a:r>
              <a:rPr lang="en-GB" sz="1200" kern="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Shirmohammadi</a:t>
            </a: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and R. Al-</a:t>
            </a:r>
            <a:r>
              <a:rPr lang="en-GB" sz="1200" kern="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Maghrabi</a:t>
            </a: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"Measuring calorie and nutrition from food images," IEEE Transactions on Instrumentation and Measurement, vol. 63, pp. 34–40, 2014.</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[2] R. Yunus et al., "A framework to estimate the nutritional value of food in real-time using machine learning techniques," IEEE Access, vol. 7, pp. 2643–2653, 2019.</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[3] J. Sultana et al., "A study on food value estimation from images: Taxonomies, datasets, and techniques," IEEE Access, vol. 4, pp. 1–10, 2023.</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[4] M. Al-Saffar and W. Baiee, "Nutrition information estimation from food photos using machine learning based on multiple datasets," Bulletin of Electrical Engineering and Informatics, vol. 11, no. 5, pp. 2922–2929, 2022.</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[5] A. Ahsan Jeny et al., "FoNet - Local food recognition using machine learning-based residual neural networks," in International Conference on Information Technology (ICIT), 2019.</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[6] A. Uddin et al., "Traditional Bengali food classification using machine learning models," in Proceedings of the 2021 International Conference on Artificial Intelligence and Data Science, pp. 1–9, 2021.</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[7] S.-J. Park et al., "The development of food image detection and recognition model of Korean food for mobile dietary management," Nutrition Research and Practice, vol. 13, no. 6, pp. 521–528, 2019.</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[8] S.-J. Park et al., "The development of food image detection and recognition model of Korean food for mobile dietary management," Nutrition Research and Practice, vol. 13, no. 6, pp. 521–528, 2019.</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[9] B. D., "Food detection using YOLOv5 model for real-time identification," BD Food Detection using YOLOv5, 2022.</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[10] </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 Appana, "Feast for the Eyes: Multiple Food Component Detection for Nutrition Estimation," M.S. project, Dept. of Computer Science, California State University, Sacramento, CA, USA, 2024.</a:t>
            </a: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[11] Bahadur, S., Kushwaha, R., Sharma, S., &amp; Anuradha, S. G. Using deep learning techniques, a framework for estimating the nutritional value of food in real time. International Journal of Health Sciences, 6(S2), 7635–7648, 2022.</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[12]</a:t>
            </a:r>
            <a:r>
              <a:rPr lang="en-GB" sz="1200" b="1"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 Abuowaida, E. Elsoud, A. Al-Momani, M. Arabiat, H. A. Owida, N. Alshdaifat, and H. Y. Chan, "Proposed enhanced feature extraction for multi-food detection method</a:t>
            </a:r>
            <a:r>
              <a:rPr lang="en-BD" sz="12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Journal of Theoretical and Applied Information Technology, </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vol. 101, no. 24, pp. 3710–3720, Dec. 2023</a:t>
            </a: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[13] </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 Gomes, "Classification of Food Objects Using Deep Convolutional Neural Network Using Transfer Learning</a:t>
            </a:r>
            <a:r>
              <a:rPr lang="en-BD" sz="12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International Journal of Education and Management Engineering (IJEME),</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vol. 14, no. 2, pp. 53–60, Apr. 2024.</a:t>
            </a: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[14] </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J.-T. Huang and C.-H. Wang, "Deep Learning-Based Food Identification and Calorie Estimation System," in</a:t>
            </a:r>
            <a:r>
              <a:rPr lang="en-BD" sz="12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Proc. 7th Int. Conf. Applications and Systems of Visual Paradigms (VISUAL 2022),</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Venice, Italy, pp. 1–6, May 2022.</a:t>
            </a: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[15] </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 Ghosh and E. Sazonov, "Improving Food Image Recognition with Noisy Vision Transformer</a:t>
            </a:r>
            <a:r>
              <a:rPr lang="en-BD" sz="12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arXiv preprint arXiv:2503.18997,</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Mar. 2025.</a:t>
            </a: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[16] </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Y. Zhao, P. Zhu, Y. Jiang, and K. Xia, "Visual nutrition analysis: leveraging segmentation and regression for food nutrient estimation," </a:t>
            </a:r>
            <a:r>
              <a:rPr lang="en-BD" sz="12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Frontiers in Nutrition</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vol. 11, Art. no. 1469878, Dec. 2024.</a:t>
            </a:r>
          </a:p>
          <a:p>
            <a:pPr>
              <a:lnSpc>
                <a:spcPts val="1800"/>
              </a:lnSpc>
              <a:spcAft>
                <a:spcPts val="800"/>
              </a:spcAft>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[17] </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W. Min, X. Hong, and Y. Rui, "Multimodal Food Learning,"</a:t>
            </a:r>
            <a:r>
              <a:rPr lang="en-BD" sz="12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ACM Computing Surveys</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vol. 57, no. 2, pp. 1–36, Feb. 2025.</a:t>
            </a:r>
            <a:r>
              <a:rPr lang="en-BD"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15000"/>
              </a:lnSpc>
              <a:spcAft>
                <a:spcPts val="800"/>
              </a:spcAft>
            </a:pPr>
            <a:r>
              <a:rPr lang="en-GB" sz="1200" kern="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[18] </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 Sharma and C. Kumar, "Analysis &amp; Numerical Simulation of Indian Food Image Classification Using Convolutional Neural Network," </a:t>
            </a:r>
            <a:r>
              <a:rPr lang="en-BD" sz="12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Int. J. New Pract. Manag. Eng.,</a:t>
            </a:r>
            <a:r>
              <a:rPr lang="en-BD" sz="1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vol. 12, no. 1, pp. 56–70, Mar. 2023.</a:t>
            </a:r>
          </a:p>
        </p:txBody>
      </p:sp>
    </p:spTree>
    <p:extLst>
      <p:ext uri="{BB962C8B-B14F-4D97-AF65-F5344CB8AC3E}">
        <p14:creationId xmlns:p14="http://schemas.microsoft.com/office/powerpoint/2010/main" val="3075865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5EE0B861-2416-4679-9B7E-F4B9D5D192A1}"/>
              </a:ext>
            </a:extLst>
          </p:cNvPr>
          <p:cNvPicPr>
            <a:picLocks noChangeAspect="1"/>
          </p:cNvPicPr>
          <p:nvPr/>
        </p:nvPicPr>
        <p:blipFill>
          <a:blip r:embed="rId2"/>
          <a:stretch>
            <a:fillRect/>
          </a:stretch>
        </p:blipFill>
        <p:spPr>
          <a:xfrm>
            <a:off x="0" y="-527125"/>
            <a:ext cx="14630400" cy="8813875"/>
          </a:xfrm>
          <a:prstGeom prst="rect">
            <a:avLst/>
          </a:prstGeom>
        </p:spPr>
      </p:pic>
      <p:sp>
        <p:nvSpPr>
          <p:cNvPr id="6" name="TextBox 5">
            <a:extLst>
              <a:ext uri="{FF2B5EF4-FFF2-40B4-BE49-F238E27FC236}">
                <a16:creationId xmlns:a16="http://schemas.microsoft.com/office/drawing/2014/main" id="{EBED5226-8DE5-4A30-8668-D01A79DEDA58}"/>
              </a:ext>
            </a:extLst>
          </p:cNvPr>
          <p:cNvSpPr txBox="1"/>
          <p:nvPr/>
        </p:nvSpPr>
        <p:spPr>
          <a:xfrm>
            <a:off x="3289001" y="122112"/>
            <a:ext cx="7315200" cy="1579920"/>
          </a:xfrm>
          <a:prstGeom prst="rect">
            <a:avLst/>
          </a:prstGeom>
          <a:noFill/>
        </p:spPr>
        <p:txBody>
          <a:bodyPr wrap="square">
            <a:spAutoFit/>
          </a:bodyPr>
          <a:lstStyle/>
          <a:p>
            <a:pPr algn="ctr">
              <a:lnSpc>
                <a:spcPts val="5800"/>
              </a:lnSpc>
            </a:pPr>
            <a:r>
              <a:rPr lang="en-GB" sz="5500" b="1" dirty="0">
                <a:solidFill>
                  <a:schemeClr val="accent4">
                    <a:lumMod val="40000"/>
                    <a:lumOff val="60000"/>
                  </a:schemeClr>
                </a:solidFill>
                <a:latin typeface="Times New Roman" panose="02020603050405020304" pitchFamily="18" charset="0"/>
                <a:cs typeface="Times New Roman" panose="02020603050405020304" pitchFamily="18" charset="0"/>
              </a:rPr>
              <a:t>Citation</a:t>
            </a:r>
          </a:p>
          <a:p>
            <a:pPr algn="ctr">
              <a:lnSpc>
                <a:spcPts val="5800"/>
              </a:lnSpc>
            </a:pPr>
            <a:endParaRPr lang="en-US" sz="55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80FC8827-41C7-4CD9-8BF0-967CF4484E21}"/>
              </a:ext>
            </a:extLst>
          </p:cNvPr>
          <p:cNvSpPr>
            <a:spLocks noChangeArrowheads="1"/>
          </p:cNvSpPr>
          <p:nvPr/>
        </p:nvSpPr>
        <p:spPr bwMode="auto">
          <a:xfrm>
            <a:off x="0" y="1709991"/>
            <a:ext cx="14630400"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solidFill>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chemeClr val="bg1"/>
                </a:solidFill>
                <a:effectLst/>
                <a:latin typeface="Arial" panose="020B0604020202020204" pitchFamily="34" charset="0"/>
              </a:rPr>
              <a:t>P. Pouladzadeh, S. Shirmohammadi, and R. Al-</a:t>
            </a:r>
            <a:r>
              <a:rPr kumimoji="0" lang="en-US" altLang="en-US" sz="1200" b="0" i="0" u="none" strike="noStrike" cap="none" normalizeH="0" baseline="0" dirty="0" err="1">
                <a:ln>
                  <a:noFill/>
                </a:ln>
                <a:solidFill>
                  <a:schemeClr val="bg1"/>
                </a:solidFill>
                <a:effectLst/>
                <a:latin typeface="Arial" panose="020B0604020202020204" pitchFamily="34" charset="0"/>
              </a:rPr>
              <a:t>Maghrabi</a:t>
            </a:r>
            <a:r>
              <a:rPr kumimoji="0" lang="en-US" altLang="en-US" sz="1200" b="0" i="0" u="none" strike="noStrike" cap="none" normalizeH="0" baseline="0" dirty="0">
                <a:ln>
                  <a:noFill/>
                </a:ln>
                <a:solidFill>
                  <a:schemeClr val="bg1"/>
                </a:solidFill>
                <a:effectLst/>
                <a:latin typeface="Arial" panose="020B0604020202020204" pitchFamily="34" charset="0"/>
              </a:rPr>
              <a:t>, "Measuring calorie and nutrition from food images," </a:t>
            </a:r>
            <a:r>
              <a:rPr kumimoji="0" lang="en-US" altLang="en-US" sz="1200" b="0" i="1" u="none" strike="noStrike" cap="none" normalizeH="0" baseline="0" dirty="0">
                <a:ln>
                  <a:noFill/>
                </a:ln>
                <a:solidFill>
                  <a:schemeClr val="bg1"/>
                </a:solidFill>
                <a:effectLst/>
                <a:latin typeface="Arial" panose="020B0604020202020204" pitchFamily="34" charset="0"/>
              </a:rPr>
              <a:t>IEEE Transactions on Instrumentation and Measurement</a:t>
            </a:r>
            <a:r>
              <a:rPr kumimoji="0" lang="en-US" altLang="en-US" sz="1200" b="0" i="0" u="none" strike="noStrike" cap="none" normalizeH="0" baseline="0" dirty="0">
                <a:ln>
                  <a:noFill/>
                </a:ln>
                <a:solidFill>
                  <a:schemeClr val="bg1"/>
                </a:solidFill>
                <a:effectLst/>
                <a:latin typeface="Arial" panose="020B0604020202020204" pitchFamily="34" charset="0"/>
              </a:rPr>
              <a:t>, vol. 63, pp. 34–40, 2014.</a:t>
            </a:r>
          </a:p>
          <a:p>
            <a:pPr marL="0" marR="0" lvl="0" indent="0" defTabSz="914400" rtl="0" eaLnBrk="0" fontAlgn="base" latinLnBrk="0" hangingPunct="0">
              <a:lnSpc>
                <a:spcPct val="100000"/>
              </a:lnSpc>
              <a:spcBef>
                <a:spcPct val="0"/>
              </a:spcBef>
              <a:spcAft>
                <a:spcPct val="0"/>
              </a:spcAft>
              <a:buClrTx/>
              <a:buSzTx/>
              <a:buFontTx/>
              <a:buAutoNum type="arabicPeriod"/>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chemeClr val="bg1"/>
                </a:solidFill>
                <a:effectLst/>
                <a:latin typeface="Arial" panose="020B0604020202020204" pitchFamily="34" charset="0"/>
              </a:rPr>
              <a:t>R. Yunus et al., "A framework to estimate the nutritional value of food in real-time using machine learning techniques," </a:t>
            </a:r>
            <a:r>
              <a:rPr kumimoji="0" lang="en-US" altLang="en-US" sz="1200" b="0" i="1" u="none" strike="noStrike" cap="none" normalizeH="0" baseline="0" dirty="0">
                <a:ln>
                  <a:noFill/>
                </a:ln>
                <a:solidFill>
                  <a:schemeClr val="bg1"/>
                </a:solidFill>
                <a:effectLst/>
                <a:latin typeface="Arial" panose="020B0604020202020204" pitchFamily="34" charset="0"/>
              </a:rPr>
              <a:t>IEEE Access</a:t>
            </a:r>
            <a:r>
              <a:rPr kumimoji="0" lang="en-US" altLang="en-US" sz="1200" b="0" i="0" u="none" strike="noStrike" cap="none" normalizeH="0" baseline="0" dirty="0">
                <a:ln>
                  <a:noFill/>
                </a:ln>
                <a:solidFill>
                  <a:schemeClr val="bg1"/>
                </a:solidFill>
                <a:effectLst/>
                <a:latin typeface="Arial" panose="020B0604020202020204" pitchFamily="34" charset="0"/>
              </a:rPr>
              <a:t>, vol. 7, pp. 2643–2653, 2019.</a:t>
            </a:r>
          </a:p>
          <a:p>
            <a:pPr marL="0" marR="0" lvl="0" indent="0"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a:ln>
                  <a:noFill/>
                </a:ln>
                <a:solidFill>
                  <a:schemeClr val="bg1"/>
                </a:solidFill>
                <a:effectLst/>
                <a:latin typeface="Arial" panose="020B0604020202020204" pitchFamily="34" charset="0"/>
              </a:rPr>
              <a:t>J. Sultana et al., "A study on food value estimation from images: Taxonomies, datasets, and techniques," </a:t>
            </a:r>
            <a:r>
              <a:rPr kumimoji="0" lang="en-US" altLang="en-US" sz="1200" b="0" i="1" u="none" strike="noStrike" cap="none" normalizeH="0" baseline="0" dirty="0">
                <a:ln>
                  <a:noFill/>
                </a:ln>
                <a:solidFill>
                  <a:schemeClr val="bg1"/>
                </a:solidFill>
                <a:effectLst/>
                <a:latin typeface="Arial" panose="020B0604020202020204" pitchFamily="34" charset="0"/>
              </a:rPr>
              <a:t>IEEE Access</a:t>
            </a:r>
            <a:r>
              <a:rPr kumimoji="0" lang="en-US" altLang="en-US" sz="1200" b="0" i="0" u="none" strike="noStrike" cap="none" normalizeH="0" baseline="0" dirty="0">
                <a:ln>
                  <a:noFill/>
                </a:ln>
                <a:solidFill>
                  <a:schemeClr val="bg1"/>
                </a:solidFill>
                <a:effectLst/>
                <a:latin typeface="Arial" panose="020B0604020202020204" pitchFamily="34" charset="0"/>
              </a:rPr>
              <a:t>, vol. 4, pp. 1–10, 2023.</a:t>
            </a:r>
          </a:p>
          <a:p>
            <a:pPr marL="0" marR="0" lvl="0" indent="0"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a:ln>
                  <a:noFill/>
                </a:ln>
                <a:solidFill>
                  <a:schemeClr val="bg1"/>
                </a:solidFill>
                <a:effectLst/>
                <a:latin typeface="Arial" panose="020B0604020202020204" pitchFamily="34" charset="0"/>
              </a:rPr>
              <a:t>M. Al-</a:t>
            </a:r>
            <a:r>
              <a:rPr kumimoji="0" lang="en-US" altLang="en-US" sz="1200" b="0" i="0" u="none" strike="noStrike" cap="none" normalizeH="0" baseline="0" dirty="0" err="1">
                <a:ln>
                  <a:noFill/>
                </a:ln>
                <a:solidFill>
                  <a:schemeClr val="bg1"/>
                </a:solidFill>
                <a:effectLst/>
                <a:latin typeface="Arial" panose="020B0604020202020204" pitchFamily="34" charset="0"/>
              </a:rPr>
              <a:t>Saffar</a:t>
            </a:r>
            <a:r>
              <a:rPr kumimoji="0" lang="en-US" altLang="en-US" sz="1200" b="0" i="0" u="none" strike="noStrike" cap="none" normalizeH="0" baseline="0" dirty="0">
                <a:ln>
                  <a:noFill/>
                </a:ln>
                <a:solidFill>
                  <a:schemeClr val="bg1"/>
                </a:solidFill>
                <a:effectLst/>
                <a:latin typeface="Arial" panose="020B0604020202020204" pitchFamily="34" charset="0"/>
              </a:rPr>
              <a:t> and W. Baiee, "Nutrition information estimation from food photos using machine learning based on multiple datasets," </a:t>
            </a:r>
            <a:r>
              <a:rPr kumimoji="0" lang="en-US" altLang="en-US" sz="1200" b="0" i="1" u="none" strike="noStrike" cap="none" normalizeH="0" baseline="0" dirty="0">
                <a:ln>
                  <a:noFill/>
                </a:ln>
                <a:solidFill>
                  <a:schemeClr val="bg1"/>
                </a:solidFill>
                <a:effectLst/>
                <a:latin typeface="Arial" panose="020B0604020202020204" pitchFamily="34" charset="0"/>
              </a:rPr>
              <a:t>Bulletin of Electrical Engineering and Informatics</a:t>
            </a:r>
            <a:r>
              <a:rPr kumimoji="0" lang="en-US" altLang="en-US" sz="1200" b="0" i="0" u="none" strike="noStrike" cap="none" normalizeH="0" baseline="0" dirty="0">
                <a:ln>
                  <a:noFill/>
                </a:ln>
                <a:solidFill>
                  <a:schemeClr val="bg1"/>
                </a:solidFill>
                <a:effectLst/>
                <a:latin typeface="Arial" panose="020B0604020202020204" pitchFamily="34" charset="0"/>
              </a:rPr>
              <a:t>, vol. 11, no. 5, pp. 2922–2929, 2022.</a:t>
            </a:r>
          </a:p>
          <a:p>
            <a:pPr marL="0" marR="0" lvl="0" indent="0"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0" i="0" u="none" strike="noStrike" cap="none" normalizeH="0" baseline="0" dirty="0">
                <a:ln>
                  <a:noFill/>
                </a:ln>
                <a:solidFill>
                  <a:schemeClr val="bg1"/>
                </a:solidFill>
                <a:effectLst/>
                <a:latin typeface="Arial" panose="020B0604020202020204" pitchFamily="34" charset="0"/>
              </a:rPr>
              <a:t>A. Ahsan Jeny et al., "FoNet - Local food recognition using machine learning-based residual neural networks," in </a:t>
            </a:r>
            <a:r>
              <a:rPr kumimoji="0" lang="en-US" altLang="en-US" sz="1200" b="0" i="1" u="none" strike="noStrike" cap="none" normalizeH="0" baseline="0" dirty="0">
                <a:ln>
                  <a:noFill/>
                </a:ln>
                <a:solidFill>
                  <a:schemeClr val="bg1"/>
                </a:solidFill>
                <a:effectLst/>
                <a:latin typeface="Arial" panose="020B0604020202020204" pitchFamily="34" charset="0"/>
              </a:rPr>
              <a:t>International Conference on Information Technology (ICIT)</a:t>
            </a:r>
            <a:r>
              <a:rPr kumimoji="0" lang="en-US" altLang="en-US" sz="1200" b="0" i="0" u="none" strike="noStrike" cap="none" normalizeH="0" baseline="0" dirty="0">
                <a:ln>
                  <a:noFill/>
                </a:ln>
                <a:solidFill>
                  <a:schemeClr val="bg1"/>
                </a:solidFill>
                <a:effectLst/>
                <a:latin typeface="Arial" panose="020B0604020202020204" pitchFamily="34" charset="0"/>
              </a:rPr>
              <a:t>, 2019.</a:t>
            </a:r>
          </a:p>
          <a:p>
            <a:pPr marL="0" marR="0" lvl="0" indent="0"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0" i="0" u="none" strike="noStrike" cap="none" normalizeH="0" baseline="0" dirty="0">
                <a:ln>
                  <a:noFill/>
                </a:ln>
                <a:solidFill>
                  <a:schemeClr val="bg1"/>
                </a:solidFill>
                <a:effectLst/>
                <a:latin typeface="Arial" panose="020B0604020202020204" pitchFamily="34" charset="0"/>
              </a:rPr>
              <a:t>A. Uddin et al., "Traditional Bengali food classification using machine learning models," in </a:t>
            </a:r>
            <a:r>
              <a:rPr kumimoji="0" lang="en-US" altLang="en-US" sz="1200" b="0" i="1" u="none" strike="noStrike" cap="none" normalizeH="0" baseline="0" dirty="0">
                <a:ln>
                  <a:noFill/>
                </a:ln>
                <a:solidFill>
                  <a:schemeClr val="bg1"/>
                </a:solidFill>
                <a:effectLst/>
                <a:latin typeface="Arial" panose="020B0604020202020204" pitchFamily="34" charset="0"/>
              </a:rPr>
              <a:t>Proc. 2021 Int. Conf. on Artificial Intelligence and Data Science</a:t>
            </a:r>
            <a:r>
              <a:rPr kumimoji="0" lang="en-US" altLang="en-US" sz="1200" b="0" i="0" u="none" strike="noStrike" cap="none" normalizeH="0" baseline="0" dirty="0">
                <a:ln>
                  <a:noFill/>
                </a:ln>
                <a:solidFill>
                  <a:schemeClr val="bg1"/>
                </a:solidFill>
                <a:effectLst/>
                <a:latin typeface="Arial" panose="020B0604020202020204" pitchFamily="34" charset="0"/>
              </a:rPr>
              <a:t>, pp. 1–9, 2021.</a:t>
            </a:r>
          </a:p>
          <a:p>
            <a:pPr marL="0" marR="0" lvl="0" indent="0"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0" i="0" u="none" strike="noStrike" cap="none" normalizeH="0" baseline="0" dirty="0">
                <a:ln>
                  <a:noFill/>
                </a:ln>
                <a:solidFill>
                  <a:schemeClr val="bg1"/>
                </a:solidFill>
                <a:effectLst/>
                <a:latin typeface="Arial" panose="020B0604020202020204" pitchFamily="34" charset="0"/>
              </a:rPr>
              <a:t>S.-J. Park et al., "The development of food image detection and recognition model of Korean food for mobile dietary management," </a:t>
            </a:r>
            <a:r>
              <a:rPr kumimoji="0" lang="en-US" altLang="en-US" sz="1200" b="0" i="1" u="none" strike="noStrike" cap="none" normalizeH="0" baseline="0" dirty="0">
                <a:ln>
                  <a:noFill/>
                </a:ln>
                <a:solidFill>
                  <a:schemeClr val="bg1"/>
                </a:solidFill>
                <a:effectLst/>
                <a:latin typeface="Arial" panose="020B0604020202020204" pitchFamily="34" charset="0"/>
              </a:rPr>
              <a:t>Nutrition Research and Practice</a:t>
            </a:r>
            <a:r>
              <a:rPr kumimoji="0" lang="en-US" altLang="en-US" sz="1200" b="0" i="0" u="none" strike="noStrike" cap="none" normalizeH="0" baseline="0" dirty="0">
                <a:ln>
                  <a:noFill/>
                </a:ln>
                <a:solidFill>
                  <a:schemeClr val="bg1"/>
                </a:solidFill>
                <a:effectLst/>
                <a:latin typeface="Arial" panose="020B0604020202020204" pitchFamily="34" charset="0"/>
              </a:rPr>
              <a:t>, vol. 13, no. 6, pp. 521–528, 2019.</a:t>
            </a:r>
          </a:p>
          <a:p>
            <a:pPr marL="0" marR="0" lvl="0" indent="0" defTabSz="914400" rtl="0" eaLnBrk="0" fontAlgn="base" latinLnBrk="0" hangingPunct="0">
              <a:lnSpc>
                <a:spcPct val="100000"/>
              </a:lnSpc>
              <a:spcBef>
                <a:spcPct val="0"/>
              </a:spcBef>
              <a:spcAft>
                <a:spcPct val="0"/>
              </a:spcAft>
              <a:buClrTx/>
              <a:buSzTx/>
              <a:buFontTx/>
              <a:buAutoNum type="arabicPeriod" startAt="7"/>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0" i="0" u="none" strike="noStrike" cap="none" normalizeH="0" baseline="0" dirty="0">
                <a:ln>
                  <a:noFill/>
                </a:ln>
                <a:solidFill>
                  <a:schemeClr val="bg1"/>
                </a:solidFill>
                <a:effectLst/>
                <a:latin typeface="Arial" panose="020B0604020202020204" pitchFamily="34" charset="0"/>
              </a:rPr>
              <a:t>M. Appana, "Feast for the Eyes: Multiple Food Component Detection for Nutrition Estimation," M.S. project, Dept. of Computer Science, California State University, Sacramento, CA, USA, 2024.</a:t>
            </a:r>
          </a:p>
          <a:p>
            <a:pPr marL="0" marR="0" lvl="0" indent="0" defTabSz="914400" rtl="0" eaLnBrk="0" fontAlgn="base" latinLnBrk="0" hangingPunct="0">
              <a:lnSpc>
                <a:spcPct val="100000"/>
              </a:lnSpc>
              <a:spcBef>
                <a:spcPct val="0"/>
              </a:spcBef>
              <a:spcAft>
                <a:spcPct val="0"/>
              </a:spcAft>
              <a:buClrTx/>
              <a:buSzTx/>
              <a:buFontTx/>
              <a:buAutoNum type="arabicPeriod" startAt="8"/>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9"/>
              <a:tabLst/>
            </a:pPr>
            <a:r>
              <a:rPr kumimoji="0" lang="en-US" altLang="en-US" sz="1200" b="0" i="0" u="none" strike="noStrike" cap="none" normalizeH="0" baseline="0" dirty="0">
                <a:ln>
                  <a:noFill/>
                </a:ln>
                <a:solidFill>
                  <a:schemeClr val="bg1"/>
                </a:solidFill>
                <a:effectLst/>
                <a:latin typeface="Arial" panose="020B0604020202020204" pitchFamily="34" charset="0"/>
              </a:rPr>
              <a:t>D. Gomes, "Classification of Food Objects Using Deep Convolutional Neural Network Using Transfer Learning," </a:t>
            </a:r>
            <a:r>
              <a:rPr kumimoji="0" lang="en-US" altLang="en-US" sz="1200" b="0" i="1" u="none" strike="noStrike" cap="none" normalizeH="0" baseline="0" dirty="0">
                <a:ln>
                  <a:noFill/>
                </a:ln>
                <a:solidFill>
                  <a:schemeClr val="bg1"/>
                </a:solidFill>
                <a:effectLst/>
                <a:latin typeface="Arial" panose="020B0604020202020204" pitchFamily="34" charset="0"/>
              </a:rPr>
              <a:t>Int. J. Education and Management Engineering (IJEME)</a:t>
            </a:r>
            <a:r>
              <a:rPr kumimoji="0" lang="en-US" altLang="en-US" sz="1200" b="0" i="0" u="none" strike="noStrike" cap="none" normalizeH="0" baseline="0" dirty="0">
                <a:ln>
                  <a:noFill/>
                </a:ln>
                <a:solidFill>
                  <a:schemeClr val="bg1"/>
                </a:solidFill>
                <a:effectLst/>
                <a:latin typeface="Arial" panose="020B0604020202020204" pitchFamily="34" charset="0"/>
              </a:rPr>
              <a:t>, vol. 14, no. 2, pp. 53–60, Apr. 2024.</a:t>
            </a:r>
          </a:p>
          <a:p>
            <a:pPr marL="0" marR="0" lvl="0" indent="0" defTabSz="914400" rtl="0" eaLnBrk="0" fontAlgn="base" latinLnBrk="0" hangingPunct="0">
              <a:lnSpc>
                <a:spcPct val="100000"/>
              </a:lnSpc>
              <a:spcBef>
                <a:spcPct val="0"/>
              </a:spcBef>
              <a:spcAft>
                <a:spcPct val="0"/>
              </a:spcAft>
              <a:buClrTx/>
              <a:buSzTx/>
              <a:buFontTx/>
              <a:buAutoNum type="arabicPeriod" startAt="9"/>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AutoNum type="arabicPeriod" startAt="10"/>
              <a:tabLst/>
            </a:pPr>
            <a:r>
              <a:rPr kumimoji="0" lang="en-US" altLang="en-US" sz="1200" b="0" i="0" u="none" strike="noStrike" cap="none" normalizeH="0" baseline="0" dirty="0">
                <a:ln>
                  <a:noFill/>
                </a:ln>
                <a:solidFill>
                  <a:schemeClr val="bg1"/>
                </a:solidFill>
                <a:effectLst/>
                <a:latin typeface="Arial" panose="020B0604020202020204" pitchFamily="34" charset="0"/>
              </a:rPr>
              <a:t>Y. Zhao, P. Zhu, Y. Jiang, and K. Xia, "Visual nutrition analysis: leveraging segmentation and regression for food nutrient estimation," </a:t>
            </a:r>
            <a:r>
              <a:rPr kumimoji="0" lang="en-US" altLang="en-US" sz="1200" b="0" i="1" u="none" strike="noStrike" cap="none" normalizeH="0" baseline="0" dirty="0">
                <a:ln>
                  <a:noFill/>
                </a:ln>
                <a:solidFill>
                  <a:schemeClr val="bg1"/>
                </a:solidFill>
                <a:effectLst/>
                <a:latin typeface="Arial" panose="020B0604020202020204" pitchFamily="34" charset="0"/>
              </a:rPr>
              <a:t>Frontiers in Nutrition</a:t>
            </a:r>
            <a:r>
              <a:rPr kumimoji="0" lang="en-US" altLang="en-US" sz="1200" b="0" i="0" u="none" strike="noStrike" cap="none" normalizeH="0" baseline="0" dirty="0">
                <a:ln>
                  <a:noFill/>
                </a:ln>
                <a:solidFill>
                  <a:schemeClr val="bg1"/>
                </a:solidFill>
                <a:effectLst/>
                <a:latin typeface="Arial" panose="020B0604020202020204" pitchFamily="34" charset="0"/>
              </a:rPr>
              <a:t>, vol. 11, Art. no. 1469878, Dec. 2024.</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982608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49D2E0F-FBDE-0A69-6EAA-4DEAC160AF52}"/>
              </a:ext>
            </a:extLst>
          </p:cNvPr>
          <p:cNvPicPr>
            <a:picLocks noChangeAspect="1"/>
          </p:cNvPicPr>
          <p:nvPr/>
        </p:nvPicPr>
        <p:blipFill>
          <a:blip r:embed="rId2"/>
          <a:stretch>
            <a:fillRect/>
          </a:stretch>
        </p:blipFill>
        <p:spPr>
          <a:xfrm>
            <a:off x="0" y="0"/>
            <a:ext cx="14630400" cy="8238744"/>
          </a:xfrm>
          <a:prstGeom prst="rect">
            <a:avLst/>
          </a:prstGeom>
        </p:spPr>
      </p:pic>
      <p:pic>
        <p:nvPicPr>
          <p:cNvPr id="5" name="Picture 4" descr="A black and white thank you card&#10;&#10;AI-generated content may be incorrect.">
            <a:extLst>
              <a:ext uri="{FF2B5EF4-FFF2-40B4-BE49-F238E27FC236}">
                <a16:creationId xmlns:a16="http://schemas.microsoft.com/office/drawing/2014/main" id="{80E13D18-5230-A7BD-73C8-7EA1B7BCFC69}"/>
              </a:ext>
            </a:extLst>
          </p:cNvPr>
          <p:cNvPicPr>
            <a:picLocks noChangeAspect="1"/>
          </p:cNvPicPr>
          <p:nvPr/>
        </p:nvPicPr>
        <p:blipFill>
          <a:blip r:embed="rId3"/>
          <a:stretch>
            <a:fillRect/>
          </a:stretch>
        </p:blipFill>
        <p:spPr>
          <a:xfrm>
            <a:off x="0" y="-126322"/>
            <a:ext cx="14854972" cy="8355922"/>
          </a:xfrm>
          <a:prstGeom prst="rect">
            <a:avLst/>
          </a:prstGeom>
        </p:spPr>
      </p:pic>
    </p:spTree>
    <p:extLst>
      <p:ext uri="{BB962C8B-B14F-4D97-AF65-F5344CB8AC3E}">
        <p14:creationId xmlns:p14="http://schemas.microsoft.com/office/powerpoint/2010/main" val="176395402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8952992" y="3922776"/>
            <a:ext cx="1152144" cy="1152144"/>
          </a:xfrm>
          <a:prstGeom prst="rect">
            <a:avLst/>
          </a:prstGeom>
        </p:spPr>
      </p:pic>
      <p:pic>
        <p:nvPicPr>
          <p:cNvPr id="5" name="Image 3" descr="preencoded.png"/>
          <p:cNvPicPr>
            <a:picLocks noChangeAspect="1"/>
          </p:cNvPicPr>
          <p:nvPr/>
        </p:nvPicPr>
        <p:blipFill>
          <a:blip r:embed="rId5"/>
          <a:stretch>
            <a:fillRect/>
          </a:stretch>
        </p:blipFill>
        <p:spPr>
          <a:xfrm>
            <a:off x="4427729" y="3922776"/>
            <a:ext cx="1152144" cy="1152144"/>
          </a:xfrm>
          <a:prstGeom prst="rect">
            <a:avLst/>
          </a:prstGeom>
        </p:spPr>
      </p:pic>
      <p:sp>
        <p:nvSpPr>
          <p:cNvPr id="11" name="Text 5"/>
          <p:cNvSpPr/>
          <p:nvPr/>
        </p:nvSpPr>
        <p:spPr>
          <a:xfrm>
            <a:off x="1509437" y="1808480"/>
            <a:ext cx="10953496" cy="1152144"/>
          </a:xfrm>
          <a:prstGeom prst="rect">
            <a:avLst/>
          </a:prstGeom>
          <a:noFill/>
          <a:ln/>
        </p:spPr>
        <p:txBody>
          <a:bodyPr wrap="none" lIns="0" tIns="0" rIns="0" bIns="0" rtlCol="0" anchor="ctr"/>
          <a:lstStyle/>
          <a:p>
            <a:pPr marL="0" indent="0" algn="ctr">
              <a:lnSpc>
                <a:spcPts val="5800"/>
              </a:lnSpc>
              <a:buNone/>
            </a:pPr>
            <a:r>
              <a:rPr lang="en-US" sz="5500" dirty="0">
                <a:solidFill>
                  <a:srgbClr val="EFE396"/>
                </a:solidFill>
                <a:latin typeface="Times New Roman" panose="02020603050405020304" pitchFamily="18" charset="0"/>
                <a:ea typeface="思源黑体-思源黑体-Regular" pitchFamily="34" charset="-122"/>
                <a:cs typeface="Times New Roman" panose="02020603050405020304" pitchFamily="18" charset="0"/>
              </a:rPr>
              <a:t>Q/A</a:t>
            </a:r>
            <a:endParaRPr lang="en-US" sz="5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18BEF19-D32B-339C-701A-DA137E1F7360}"/>
              </a:ext>
            </a:extLst>
          </p:cNvPr>
          <p:cNvPicPr>
            <a:picLocks noChangeAspect="1"/>
          </p:cNvPicPr>
          <p:nvPr/>
        </p:nvPicPr>
        <p:blipFill>
          <a:blip r:embed="rId2"/>
          <a:stretch>
            <a:fillRect/>
          </a:stretch>
        </p:blipFill>
        <p:spPr>
          <a:xfrm>
            <a:off x="50800" y="0"/>
            <a:ext cx="14630400" cy="8238744"/>
          </a:xfrm>
          <a:prstGeom prst="rect">
            <a:avLst/>
          </a:prstGeom>
        </p:spPr>
      </p:pic>
      <p:sp>
        <p:nvSpPr>
          <p:cNvPr id="6" name="TextBox 5">
            <a:extLst>
              <a:ext uri="{FF2B5EF4-FFF2-40B4-BE49-F238E27FC236}">
                <a16:creationId xmlns:a16="http://schemas.microsoft.com/office/drawing/2014/main" id="{1562848E-D4F2-BB38-0222-B365B539C791}"/>
              </a:ext>
            </a:extLst>
          </p:cNvPr>
          <p:cNvSpPr txBox="1"/>
          <p:nvPr/>
        </p:nvSpPr>
        <p:spPr>
          <a:xfrm>
            <a:off x="3318933" y="2092867"/>
            <a:ext cx="7315200" cy="369332"/>
          </a:xfrm>
          <a:prstGeom prst="rect">
            <a:avLst/>
          </a:prstGeom>
          <a:noFill/>
        </p:spPr>
        <p:txBody>
          <a:bodyPr wrap="square">
            <a:spAutoFit/>
          </a:bodyPr>
          <a:lstStyle/>
          <a:p>
            <a:endParaRPr lang="en-BD" dirty="0"/>
          </a:p>
        </p:txBody>
      </p:sp>
      <p:sp>
        <p:nvSpPr>
          <p:cNvPr id="8" name="TextBox 7">
            <a:extLst>
              <a:ext uri="{FF2B5EF4-FFF2-40B4-BE49-F238E27FC236}">
                <a16:creationId xmlns:a16="http://schemas.microsoft.com/office/drawing/2014/main" id="{E7C26173-B742-AB11-03F1-8E3E1B40C256}"/>
              </a:ext>
            </a:extLst>
          </p:cNvPr>
          <p:cNvSpPr txBox="1"/>
          <p:nvPr/>
        </p:nvSpPr>
        <p:spPr>
          <a:xfrm>
            <a:off x="3776133" y="538602"/>
            <a:ext cx="8195734" cy="1015663"/>
          </a:xfrm>
          <a:prstGeom prst="rect">
            <a:avLst/>
          </a:prstGeom>
          <a:noFill/>
        </p:spPr>
        <p:txBody>
          <a:bodyPr wrap="square">
            <a:spAutoFit/>
          </a:bodyPr>
          <a:lstStyle/>
          <a:p>
            <a:pPr algn="ctr" fontAlgn="t"/>
            <a:r>
              <a:rPr lang="en-GB" sz="6000" b="1" i="0" dirty="0">
                <a:solidFill>
                  <a:schemeClr val="accent4">
                    <a:lumMod val="40000"/>
                    <a:lumOff val="60000"/>
                  </a:schemeClr>
                </a:solidFill>
                <a:effectLst/>
                <a:latin typeface="Times New Roman" panose="02020603050405020304" pitchFamily="18" charset="0"/>
                <a:cs typeface="Times New Roman" panose="02020603050405020304" pitchFamily="18" charset="0"/>
              </a:rPr>
              <a:t>Problem Background</a:t>
            </a:r>
          </a:p>
        </p:txBody>
      </p:sp>
      <p:grpSp>
        <p:nvGrpSpPr>
          <p:cNvPr id="10" name="object 5">
            <a:extLst>
              <a:ext uri="{FF2B5EF4-FFF2-40B4-BE49-F238E27FC236}">
                <a16:creationId xmlns:a16="http://schemas.microsoft.com/office/drawing/2014/main" id="{5929FAF0-E2E3-C10C-6FAF-1C399DD5B287}"/>
              </a:ext>
            </a:extLst>
          </p:cNvPr>
          <p:cNvGrpSpPr/>
          <p:nvPr/>
        </p:nvGrpSpPr>
        <p:grpSpPr>
          <a:xfrm>
            <a:off x="8259109" y="1139733"/>
            <a:ext cx="5887198" cy="6799411"/>
            <a:chOff x="8698223" y="0"/>
            <a:chExt cx="9590009" cy="10274300"/>
          </a:xfrm>
        </p:grpSpPr>
        <p:sp>
          <p:nvSpPr>
            <p:cNvPr id="11" name="object 6">
              <a:extLst>
                <a:ext uri="{FF2B5EF4-FFF2-40B4-BE49-F238E27FC236}">
                  <a16:creationId xmlns:a16="http://schemas.microsoft.com/office/drawing/2014/main" id="{EDF8D44F-FD33-1FB9-8686-240A443627B3}"/>
                </a:ext>
              </a:extLst>
            </p:cNvPr>
            <p:cNvSpPr/>
            <p:nvPr/>
          </p:nvSpPr>
          <p:spPr>
            <a:xfrm>
              <a:off x="9412202" y="0"/>
              <a:ext cx="8876030" cy="10274300"/>
            </a:xfrm>
            <a:custGeom>
              <a:avLst/>
              <a:gdLst/>
              <a:ahLst/>
              <a:cxnLst/>
              <a:rect l="l" t="t" r="r" b="b"/>
              <a:pathLst>
                <a:path w="8876030" h="10274300">
                  <a:moveTo>
                    <a:pt x="8875797" y="10274300"/>
                  </a:moveTo>
                  <a:lnTo>
                    <a:pt x="103007" y="10274300"/>
                  </a:lnTo>
                  <a:lnTo>
                    <a:pt x="90991" y="10248900"/>
                  </a:lnTo>
                  <a:lnTo>
                    <a:pt x="79152" y="10198100"/>
                  </a:lnTo>
                  <a:lnTo>
                    <a:pt x="68176" y="10160000"/>
                  </a:lnTo>
                  <a:lnTo>
                    <a:pt x="58052" y="10121900"/>
                  </a:lnTo>
                  <a:lnTo>
                    <a:pt x="48773" y="10083800"/>
                  </a:lnTo>
                  <a:lnTo>
                    <a:pt x="40330" y="10045700"/>
                  </a:lnTo>
                  <a:lnTo>
                    <a:pt x="32715" y="9994900"/>
                  </a:lnTo>
                  <a:lnTo>
                    <a:pt x="25919" y="9956800"/>
                  </a:lnTo>
                  <a:lnTo>
                    <a:pt x="19932" y="9918700"/>
                  </a:lnTo>
                  <a:lnTo>
                    <a:pt x="14748" y="9880600"/>
                  </a:lnTo>
                  <a:lnTo>
                    <a:pt x="10357" y="9829800"/>
                  </a:lnTo>
                  <a:lnTo>
                    <a:pt x="6751" y="9791700"/>
                  </a:lnTo>
                  <a:lnTo>
                    <a:pt x="3920" y="9753600"/>
                  </a:lnTo>
                  <a:lnTo>
                    <a:pt x="1857" y="9715500"/>
                  </a:lnTo>
                  <a:lnTo>
                    <a:pt x="553" y="9664700"/>
                  </a:lnTo>
                  <a:lnTo>
                    <a:pt x="0" y="9626600"/>
                  </a:lnTo>
                  <a:lnTo>
                    <a:pt x="188" y="9588500"/>
                  </a:lnTo>
                  <a:lnTo>
                    <a:pt x="1109" y="9537700"/>
                  </a:lnTo>
                  <a:lnTo>
                    <a:pt x="2755" y="9499600"/>
                  </a:lnTo>
                  <a:lnTo>
                    <a:pt x="5117" y="9461500"/>
                  </a:lnTo>
                  <a:lnTo>
                    <a:pt x="8186" y="9410700"/>
                  </a:lnTo>
                  <a:lnTo>
                    <a:pt x="11955" y="9372600"/>
                  </a:lnTo>
                  <a:lnTo>
                    <a:pt x="16413" y="9334500"/>
                  </a:lnTo>
                  <a:lnTo>
                    <a:pt x="21554" y="9283700"/>
                  </a:lnTo>
                  <a:lnTo>
                    <a:pt x="27367" y="9245600"/>
                  </a:lnTo>
                  <a:lnTo>
                    <a:pt x="33846" y="9207500"/>
                  </a:lnTo>
                  <a:lnTo>
                    <a:pt x="40980" y="9156700"/>
                  </a:lnTo>
                  <a:lnTo>
                    <a:pt x="48762" y="9118600"/>
                  </a:lnTo>
                  <a:lnTo>
                    <a:pt x="57183" y="9080500"/>
                  </a:lnTo>
                  <a:lnTo>
                    <a:pt x="66234" y="9029700"/>
                  </a:lnTo>
                  <a:lnTo>
                    <a:pt x="75907" y="8991600"/>
                  </a:lnTo>
                  <a:lnTo>
                    <a:pt x="86193" y="8953500"/>
                  </a:lnTo>
                  <a:lnTo>
                    <a:pt x="97083" y="8902700"/>
                  </a:lnTo>
                  <a:lnTo>
                    <a:pt x="108570" y="8864600"/>
                  </a:lnTo>
                  <a:lnTo>
                    <a:pt x="120644" y="8826500"/>
                  </a:lnTo>
                  <a:lnTo>
                    <a:pt x="133297" y="8775700"/>
                  </a:lnTo>
                  <a:lnTo>
                    <a:pt x="146521" y="8737600"/>
                  </a:lnTo>
                  <a:lnTo>
                    <a:pt x="160306" y="8699500"/>
                  </a:lnTo>
                  <a:lnTo>
                    <a:pt x="174644" y="8661400"/>
                  </a:lnTo>
                  <a:lnTo>
                    <a:pt x="189527" y="8610600"/>
                  </a:lnTo>
                  <a:lnTo>
                    <a:pt x="204947" y="8572500"/>
                  </a:lnTo>
                  <a:lnTo>
                    <a:pt x="220893" y="8534400"/>
                  </a:lnTo>
                  <a:lnTo>
                    <a:pt x="237359" y="8483600"/>
                  </a:lnTo>
                  <a:lnTo>
                    <a:pt x="254334" y="8445500"/>
                  </a:lnTo>
                  <a:lnTo>
                    <a:pt x="271812" y="8407400"/>
                  </a:lnTo>
                  <a:lnTo>
                    <a:pt x="289783" y="8369300"/>
                  </a:lnTo>
                  <a:lnTo>
                    <a:pt x="308238" y="8318500"/>
                  </a:lnTo>
                  <a:lnTo>
                    <a:pt x="327169" y="8280400"/>
                  </a:lnTo>
                  <a:lnTo>
                    <a:pt x="346568" y="8242300"/>
                  </a:lnTo>
                  <a:lnTo>
                    <a:pt x="366426" y="8204200"/>
                  </a:lnTo>
                  <a:lnTo>
                    <a:pt x="386734" y="8153400"/>
                  </a:lnTo>
                  <a:lnTo>
                    <a:pt x="407484" y="8115300"/>
                  </a:lnTo>
                  <a:lnTo>
                    <a:pt x="428667" y="8077200"/>
                  </a:lnTo>
                  <a:lnTo>
                    <a:pt x="450275" y="8039100"/>
                  </a:lnTo>
                  <a:lnTo>
                    <a:pt x="472298" y="8001000"/>
                  </a:lnTo>
                  <a:lnTo>
                    <a:pt x="494729" y="7962900"/>
                  </a:lnTo>
                  <a:lnTo>
                    <a:pt x="517560" y="7912100"/>
                  </a:lnTo>
                  <a:lnTo>
                    <a:pt x="540780" y="7874000"/>
                  </a:lnTo>
                  <a:lnTo>
                    <a:pt x="564382" y="7835900"/>
                  </a:lnTo>
                  <a:lnTo>
                    <a:pt x="588357" y="7797800"/>
                  </a:lnTo>
                  <a:lnTo>
                    <a:pt x="612697" y="7759700"/>
                  </a:lnTo>
                  <a:lnTo>
                    <a:pt x="637393" y="7721600"/>
                  </a:lnTo>
                  <a:lnTo>
                    <a:pt x="662437" y="7683500"/>
                  </a:lnTo>
                  <a:lnTo>
                    <a:pt x="687819" y="7645400"/>
                  </a:lnTo>
                  <a:lnTo>
                    <a:pt x="713532" y="7607300"/>
                  </a:lnTo>
                  <a:lnTo>
                    <a:pt x="739566" y="7569200"/>
                  </a:lnTo>
                  <a:lnTo>
                    <a:pt x="765914" y="7531100"/>
                  </a:lnTo>
                  <a:lnTo>
                    <a:pt x="792566" y="7493000"/>
                  </a:lnTo>
                  <a:lnTo>
                    <a:pt x="819514" y="7454900"/>
                  </a:lnTo>
                  <a:lnTo>
                    <a:pt x="846750" y="7416800"/>
                  </a:lnTo>
                  <a:lnTo>
                    <a:pt x="874265" y="7378700"/>
                  </a:lnTo>
                  <a:lnTo>
                    <a:pt x="902050" y="7353300"/>
                  </a:lnTo>
                  <a:lnTo>
                    <a:pt x="930096" y="7315200"/>
                  </a:lnTo>
                  <a:lnTo>
                    <a:pt x="958396" y="7277100"/>
                  </a:lnTo>
                  <a:lnTo>
                    <a:pt x="986941" y="7239000"/>
                  </a:lnTo>
                  <a:lnTo>
                    <a:pt x="1015721" y="7200900"/>
                  </a:lnTo>
                  <a:lnTo>
                    <a:pt x="1044729" y="7175500"/>
                  </a:lnTo>
                  <a:lnTo>
                    <a:pt x="1103393" y="7099300"/>
                  </a:lnTo>
                  <a:lnTo>
                    <a:pt x="1133032" y="7073900"/>
                  </a:lnTo>
                  <a:lnTo>
                    <a:pt x="1192881" y="6997700"/>
                  </a:lnTo>
                  <a:lnTo>
                    <a:pt x="1223074" y="6972300"/>
                  </a:lnTo>
                  <a:lnTo>
                    <a:pt x="1253434" y="6934200"/>
                  </a:lnTo>
                  <a:lnTo>
                    <a:pt x="1283953" y="6908800"/>
                  </a:lnTo>
                  <a:lnTo>
                    <a:pt x="1314622" y="6870700"/>
                  </a:lnTo>
                  <a:lnTo>
                    <a:pt x="1345433" y="6845300"/>
                  </a:lnTo>
                  <a:lnTo>
                    <a:pt x="1376378" y="6807200"/>
                  </a:lnTo>
                  <a:lnTo>
                    <a:pt x="1407447" y="6781800"/>
                  </a:lnTo>
                  <a:lnTo>
                    <a:pt x="1438632" y="6743700"/>
                  </a:lnTo>
                  <a:lnTo>
                    <a:pt x="1501315" y="6692900"/>
                  </a:lnTo>
                  <a:lnTo>
                    <a:pt x="1532797" y="6654800"/>
                  </a:lnTo>
                  <a:lnTo>
                    <a:pt x="1627698" y="6578600"/>
                  </a:lnTo>
                  <a:lnTo>
                    <a:pt x="1665864" y="6540500"/>
                  </a:lnTo>
                  <a:lnTo>
                    <a:pt x="1703352" y="6502400"/>
                  </a:lnTo>
                  <a:lnTo>
                    <a:pt x="1740391" y="6477000"/>
                  </a:lnTo>
                  <a:lnTo>
                    <a:pt x="1851104" y="6362700"/>
                  </a:lnTo>
                  <a:lnTo>
                    <a:pt x="1888638" y="6337300"/>
                  </a:lnTo>
                  <a:lnTo>
                    <a:pt x="1926867" y="6299200"/>
                  </a:lnTo>
                  <a:lnTo>
                    <a:pt x="1966021" y="6261100"/>
                  </a:lnTo>
                  <a:lnTo>
                    <a:pt x="2006329" y="6223000"/>
                  </a:lnTo>
                  <a:lnTo>
                    <a:pt x="2048021" y="6197600"/>
                  </a:lnTo>
                  <a:lnTo>
                    <a:pt x="2091324" y="6159500"/>
                  </a:lnTo>
                  <a:lnTo>
                    <a:pt x="2139068" y="6121400"/>
                  </a:lnTo>
                  <a:lnTo>
                    <a:pt x="2186094" y="6083300"/>
                  </a:lnTo>
                  <a:lnTo>
                    <a:pt x="2232416" y="6032500"/>
                  </a:lnTo>
                  <a:lnTo>
                    <a:pt x="2278049" y="5994400"/>
                  </a:lnTo>
                  <a:lnTo>
                    <a:pt x="2323006" y="5956300"/>
                  </a:lnTo>
                  <a:lnTo>
                    <a:pt x="2367303" y="5918200"/>
                  </a:lnTo>
                  <a:lnTo>
                    <a:pt x="2410953" y="5880100"/>
                  </a:lnTo>
                  <a:lnTo>
                    <a:pt x="2453971" y="5854700"/>
                  </a:lnTo>
                  <a:lnTo>
                    <a:pt x="2496370" y="5816600"/>
                  </a:lnTo>
                  <a:lnTo>
                    <a:pt x="2538167" y="5778500"/>
                  </a:lnTo>
                  <a:lnTo>
                    <a:pt x="2579374" y="5740400"/>
                  </a:lnTo>
                  <a:lnTo>
                    <a:pt x="2620006" y="5715000"/>
                  </a:lnTo>
                  <a:lnTo>
                    <a:pt x="2660077" y="5676900"/>
                  </a:lnTo>
                  <a:lnTo>
                    <a:pt x="2699602" y="5638800"/>
                  </a:lnTo>
                  <a:lnTo>
                    <a:pt x="2738595" y="5613400"/>
                  </a:lnTo>
                  <a:lnTo>
                    <a:pt x="2852525" y="5511800"/>
                  </a:lnTo>
                  <a:lnTo>
                    <a:pt x="2926080" y="5448300"/>
                  </a:lnTo>
                  <a:lnTo>
                    <a:pt x="2997851" y="5397500"/>
                  </a:lnTo>
                  <a:lnTo>
                    <a:pt x="3033102" y="5359400"/>
                  </a:lnTo>
                  <a:lnTo>
                    <a:pt x="3067951" y="5334000"/>
                  </a:lnTo>
                  <a:lnTo>
                    <a:pt x="3136495" y="5283200"/>
                  </a:lnTo>
                  <a:lnTo>
                    <a:pt x="3170220" y="5245100"/>
                  </a:lnTo>
                  <a:lnTo>
                    <a:pt x="3203598" y="5219700"/>
                  </a:lnTo>
                  <a:lnTo>
                    <a:pt x="3269374" y="5168900"/>
                  </a:lnTo>
                  <a:lnTo>
                    <a:pt x="3301801" y="5130800"/>
                  </a:lnTo>
                  <a:lnTo>
                    <a:pt x="3333938" y="5105400"/>
                  </a:lnTo>
                  <a:lnTo>
                    <a:pt x="3397404" y="5054600"/>
                  </a:lnTo>
                  <a:lnTo>
                    <a:pt x="3428761" y="5016500"/>
                  </a:lnTo>
                  <a:lnTo>
                    <a:pt x="3459887" y="4991100"/>
                  </a:lnTo>
                  <a:lnTo>
                    <a:pt x="3552017" y="4914900"/>
                  </a:lnTo>
                  <a:lnTo>
                    <a:pt x="3582360" y="4876800"/>
                  </a:lnTo>
                  <a:lnTo>
                    <a:pt x="3642579" y="4826000"/>
                  </a:lnTo>
                  <a:lnTo>
                    <a:pt x="3672484" y="4787900"/>
                  </a:lnTo>
                  <a:lnTo>
                    <a:pt x="3731958" y="4737100"/>
                  </a:lnTo>
                  <a:lnTo>
                    <a:pt x="3761555" y="4699000"/>
                  </a:lnTo>
                  <a:lnTo>
                    <a:pt x="3820542" y="4648200"/>
                  </a:lnTo>
                  <a:lnTo>
                    <a:pt x="3849959" y="4610100"/>
                  </a:lnTo>
                  <a:lnTo>
                    <a:pt x="3879346" y="4584700"/>
                  </a:lnTo>
                  <a:lnTo>
                    <a:pt x="3908716" y="4546600"/>
                  </a:lnTo>
                  <a:lnTo>
                    <a:pt x="3938083" y="4521200"/>
                  </a:lnTo>
                  <a:lnTo>
                    <a:pt x="3967462" y="4483100"/>
                  </a:lnTo>
                  <a:lnTo>
                    <a:pt x="3996866" y="4457700"/>
                  </a:lnTo>
                  <a:lnTo>
                    <a:pt x="4085380" y="4343400"/>
                  </a:lnTo>
                  <a:lnTo>
                    <a:pt x="4115033" y="4318000"/>
                  </a:lnTo>
                  <a:lnTo>
                    <a:pt x="4174644" y="4241800"/>
                  </a:lnTo>
                  <a:lnTo>
                    <a:pt x="4265043" y="4127500"/>
                  </a:lnTo>
                  <a:lnTo>
                    <a:pt x="4326132" y="4051300"/>
                  </a:lnTo>
                  <a:lnTo>
                    <a:pt x="4356965" y="4000500"/>
                  </a:lnTo>
                  <a:lnTo>
                    <a:pt x="4419283" y="3924300"/>
                  </a:lnTo>
                  <a:lnTo>
                    <a:pt x="4450796" y="3873500"/>
                  </a:lnTo>
                  <a:lnTo>
                    <a:pt x="4482563" y="3835400"/>
                  </a:lnTo>
                  <a:lnTo>
                    <a:pt x="4514601" y="3784600"/>
                  </a:lnTo>
                  <a:lnTo>
                    <a:pt x="4546921" y="3746500"/>
                  </a:lnTo>
                  <a:lnTo>
                    <a:pt x="4579540" y="3695700"/>
                  </a:lnTo>
                  <a:lnTo>
                    <a:pt x="4612471" y="3644900"/>
                  </a:lnTo>
                  <a:lnTo>
                    <a:pt x="4645728" y="3594100"/>
                  </a:lnTo>
                  <a:lnTo>
                    <a:pt x="4679327" y="3543300"/>
                  </a:lnTo>
                  <a:lnTo>
                    <a:pt x="4713280" y="3492500"/>
                  </a:lnTo>
                  <a:lnTo>
                    <a:pt x="4747603" y="3441700"/>
                  </a:lnTo>
                  <a:lnTo>
                    <a:pt x="4782310" y="3390900"/>
                  </a:lnTo>
                  <a:lnTo>
                    <a:pt x="4817415" y="3340100"/>
                  </a:lnTo>
                  <a:lnTo>
                    <a:pt x="4852932" y="3276600"/>
                  </a:lnTo>
                  <a:lnTo>
                    <a:pt x="4888876" y="3225800"/>
                  </a:lnTo>
                  <a:lnTo>
                    <a:pt x="4925261" y="3162300"/>
                  </a:lnTo>
                  <a:lnTo>
                    <a:pt x="4962102" y="3111500"/>
                  </a:lnTo>
                  <a:lnTo>
                    <a:pt x="4994389" y="3048000"/>
                  </a:lnTo>
                  <a:lnTo>
                    <a:pt x="5025923" y="2997200"/>
                  </a:lnTo>
                  <a:lnTo>
                    <a:pt x="5056729" y="2946400"/>
                  </a:lnTo>
                  <a:lnTo>
                    <a:pt x="5086830" y="2895600"/>
                  </a:lnTo>
                  <a:lnTo>
                    <a:pt x="5116251" y="2857500"/>
                  </a:lnTo>
                  <a:lnTo>
                    <a:pt x="5145016" y="2806700"/>
                  </a:lnTo>
                  <a:lnTo>
                    <a:pt x="5173149" y="2755900"/>
                  </a:lnTo>
                  <a:lnTo>
                    <a:pt x="5200674" y="2705100"/>
                  </a:lnTo>
                  <a:lnTo>
                    <a:pt x="5227616" y="2654300"/>
                  </a:lnTo>
                  <a:lnTo>
                    <a:pt x="5253998" y="2603500"/>
                  </a:lnTo>
                  <a:lnTo>
                    <a:pt x="5279845" y="2565400"/>
                  </a:lnTo>
                  <a:lnTo>
                    <a:pt x="5305182" y="2514600"/>
                  </a:lnTo>
                  <a:lnTo>
                    <a:pt x="5330031" y="2463800"/>
                  </a:lnTo>
                  <a:lnTo>
                    <a:pt x="5354418" y="2425700"/>
                  </a:lnTo>
                  <a:lnTo>
                    <a:pt x="5378366" y="2374900"/>
                  </a:lnTo>
                  <a:lnTo>
                    <a:pt x="5401900" y="2324100"/>
                  </a:lnTo>
                  <a:lnTo>
                    <a:pt x="5425044" y="2286000"/>
                  </a:lnTo>
                  <a:lnTo>
                    <a:pt x="5447822" y="2235200"/>
                  </a:lnTo>
                  <a:lnTo>
                    <a:pt x="5470258" y="2197100"/>
                  </a:lnTo>
                  <a:lnTo>
                    <a:pt x="5492377" y="2146300"/>
                  </a:lnTo>
                  <a:lnTo>
                    <a:pt x="5514202" y="2108200"/>
                  </a:lnTo>
                  <a:lnTo>
                    <a:pt x="5535759" y="2057400"/>
                  </a:lnTo>
                  <a:lnTo>
                    <a:pt x="5557070" y="2019300"/>
                  </a:lnTo>
                  <a:lnTo>
                    <a:pt x="5578160" y="1968500"/>
                  </a:lnTo>
                  <a:lnTo>
                    <a:pt x="5599054" y="1930400"/>
                  </a:lnTo>
                  <a:lnTo>
                    <a:pt x="5681146" y="1765300"/>
                  </a:lnTo>
                  <a:lnTo>
                    <a:pt x="5701419" y="1714500"/>
                  </a:lnTo>
                  <a:lnTo>
                    <a:pt x="5762026" y="1600200"/>
                  </a:lnTo>
                  <a:lnTo>
                    <a:pt x="5782238" y="1549400"/>
                  </a:lnTo>
                  <a:lnTo>
                    <a:pt x="5802495" y="1511300"/>
                  </a:lnTo>
                  <a:lnTo>
                    <a:pt x="5843241" y="1435100"/>
                  </a:lnTo>
                  <a:lnTo>
                    <a:pt x="5863779" y="1397000"/>
                  </a:lnTo>
                  <a:lnTo>
                    <a:pt x="5884458" y="1358900"/>
                  </a:lnTo>
                  <a:lnTo>
                    <a:pt x="5905304" y="1320800"/>
                  </a:lnTo>
                  <a:lnTo>
                    <a:pt x="5926340" y="1270000"/>
                  </a:lnTo>
                  <a:lnTo>
                    <a:pt x="5947590" y="1231900"/>
                  </a:lnTo>
                  <a:lnTo>
                    <a:pt x="5969079" y="1193800"/>
                  </a:lnTo>
                  <a:lnTo>
                    <a:pt x="5990830" y="1155700"/>
                  </a:lnTo>
                  <a:lnTo>
                    <a:pt x="6012869" y="1117600"/>
                  </a:lnTo>
                  <a:lnTo>
                    <a:pt x="6035219" y="1079500"/>
                  </a:lnTo>
                  <a:lnTo>
                    <a:pt x="6057904" y="1041400"/>
                  </a:lnTo>
                  <a:lnTo>
                    <a:pt x="6080948" y="1003300"/>
                  </a:lnTo>
                  <a:lnTo>
                    <a:pt x="6104376" y="965200"/>
                  </a:lnTo>
                  <a:lnTo>
                    <a:pt x="6128213" y="927100"/>
                  </a:lnTo>
                  <a:lnTo>
                    <a:pt x="6152481" y="889000"/>
                  </a:lnTo>
                  <a:lnTo>
                    <a:pt x="6177205" y="850900"/>
                  </a:lnTo>
                  <a:lnTo>
                    <a:pt x="6202410" y="812800"/>
                  </a:lnTo>
                  <a:lnTo>
                    <a:pt x="6228119" y="774700"/>
                  </a:lnTo>
                  <a:lnTo>
                    <a:pt x="6254357" y="736600"/>
                  </a:lnTo>
                  <a:lnTo>
                    <a:pt x="6281148" y="698500"/>
                  </a:lnTo>
                  <a:lnTo>
                    <a:pt x="6308516" y="660400"/>
                  </a:lnTo>
                  <a:lnTo>
                    <a:pt x="6336486" y="622300"/>
                  </a:lnTo>
                  <a:lnTo>
                    <a:pt x="6365081" y="584200"/>
                  </a:lnTo>
                  <a:lnTo>
                    <a:pt x="6394325" y="546100"/>
                  </a:lnTo>
                  <a:lnTo>
                    <a:pt x="6424244" y="508000"/>
                  </a:lnTo>
                  <a:lnTo>
                    <a:pt x="6454860" y="469900"/>
                  </a:lnTo>
                  <a:lnTo>
                    <a:pt x="6486199" y="444500"/>
                  </a:lnTo>
                  <a:lnTo>
                    <a:pt x="6518284" y="406400"/>
                  </a:lnTo>
                  <a:lnTo>
                    <a:pt x="6551139" y="368300"/>
                  </a:lnTo>
                  <a:lnTo>
                    <a:pt x="6584790" y="330200"/>
                  </a:lnTo>
                  <a:lnTo>
                    <a:pt x="6619259" y="292100"/>
                  </a:lnTo>
                  <a:lnTo>
                    <a:pt x="6654571" y="254000"/>
                  </a:lnTo>
                  <a:lnTo>
                    <a:pt x="6690751" y="215900"/>
                  </a:lnTo>
                  <a:lnTo>
                    <a:pt x="6727822" y="177800"/>
                  </a:lnTo>
                  <a:lnTo>
                    <a:pt x="6765809" y="139700"/>
                  </a:lnTo>
                  <a:lnTo>
                    <a:pt x="6804735" y="101600"/>
                  </a:lnTo>
                  <a:lnTo>
                    <a:pt x="6844626" y="63500"/>
                  </a:lnTo>
                  <a:lnTo>
                    <a:pt x="6885505" y="25400"/>
                  </a:lnTo>
                  <a:lnTo>
                    <a:pt x="6922683" y="0"/>
                  </a:lnTo>
                  <a:lnTo>
                    <a:pt x="8875797" y="0"/>
                  </a:lnTo>
                  <a:lnTo>
                    <a:pt x="8875797" y="10274300"/>
                  </a:lnTo>
                  <a:close/>
                </a:path>
              </a:pathLst>
            </a:custGeom>
            <a:solidFill>
              <a:srgbClr val="005C4F"/>
            </a:solidFill>
          </p:spPr>
          <p:txBody>
            <a:bodyPr wrap="square" lIns="0" tIns="0" rIns="0" bIns="0" rtlCol="0"/>
            <a:lstStyle/>
            <a:p>
              <a:endParaRPr/>
            </a:p>
          </p:txBody>
        </p:sp>
        <p:sp>
          <p:nvSpPr>
            <p:cNvPr id="12" name="object 7">
              <a:extLst>
                <a:ext uri="{FF2B5EF4-FFF2-40B4-BE49-F238E27FC236}">
                  <a16:creationId xmlns:a16="http://schemas.microsoft.com/office/drawing/2014/main" id="{A69B90A7-5FA0-3E7F-59BF-43C895BE082F}"/>
                </a:ext>
              </a:extLst>
            </p:cNvPr>
            <p:cNvSpPr/>
            <p:nvPr/>
          </p:nvSpPr>
          <p:spPr>
            <a:xfrm>
              <a:off x="8698223" y="1348113"/>
              <a:ext cx="7599045" cy="7594600"/>
            </a:xfrm>
            <a:custGeom>
              <a:avLst/>
              <a:gdLst/>
              <a:ahLst/>
              <a:cxnLst/>
              <a:rect l="l" t="t" r="r" b="b"/>
              <a:pathLst>
                <a:path w="7599044" h="7594600">
                  <a:moveTo>
                    <a:pt x="3991731" y="12700"/>
                  </a:moveTo>
                  <a:lnTo>
                    <a:pt x="3606695" y="12700"/>
                  </a:lnTo>
                  <a:lnTo>
                    <a:pt x="3654600" y="0"/>
                  </a:lnTo>
                  <a:lnTo>
                    <a:pt x="3943825" y="0"/>
                  </a:lnTo>
                  <a:lnTo>
                    <a:pt x="3991731" y="12700"/>
                  </a:lnTo>
                  <a:close/>
                </a:path>
                <a:path w="7599044" h="7594600">
                  <a:moveTo>
                    <a:pt x="4181764" y="25400"/>
                  </a:moveTo>
                  <a:lnTo>
                    <a:pt x="3416661" y="25400"/>
                  </a:lnTo>
                  <a:lnTo>
                    <a:pt x="3463924" y="12700"/>
                  </a:lnTo>
                  <a:lnTo>
                    <a:pt x="4134501" y="12700"/>
                  </a:lnTo>
                  <a:lnTo>
                    <a:pt x="4181764" y="25400"/>
                  </a:lnTo>
                  <a:close/>
                </a:path>
                <a:path w="7599044" h="7594600">
                  <a:moveTo>
                    <a:pt x="4275778" y="38100"/>
                  </a:moveTo>
                  <a:lnTo>
                    <a:pt x="3322648" y="38100"/>
                  </a:lnTo>
                  <a:lnTo>
                    <a:pt x="3369568" y="25400"/>
                  </a:lnTo>
                  <a:lnTo>
                    <a:pt x="4228858" y="25400"/>
                  </a:lnTo>
                  <a:lnTo>
                    <a:pt x="4275778" y="38100"/>
                  </a:lnTo>
                  <a:close/>
                </a:path>
                <a:path w="7599044" h="7594600">
                  <a:moveTo>
                    <a:pt x="4369085" y="50800"/>
                  </a:moveTo>
                  <a:lnTo>
                    <a:pt x="3229340" y="50800"/>
                  </a:lnTo>
                  <a:lnTo>
                    <a:pt x="3275904" y="38100"/>
                  </a:lnTo>
                  <a:lnTo>
                    <a:pt x="4322522" y="38100"/>
                  </a:lnTo>
                  <a:lnTo>
                    <a:pt x="4369085" y="50800"/>
                  </a:lnTo>
                  <a:close/>
                </a:path>
                <a:path w="7599044" h="7594600">
                  <a:moveTo>
                    <a:pt x="4461658" y="63500"/>
                  </a:moveTo>
                  <a:lnTo>
                    <a:pt x="3136768" y="63500"/>
                  </a:lnTo>
                  <a:lnTo>
                    <a:pt x="3182961" y="50800"/>
                  </a:lnTo>
                  <a:lnTo>
                    <a:pt x="4415465" y="50800"/>
                  </a:lnTo>
                  <a:lnTo>
                    <a:pt x="4461658" y="63500"/>
                  </a:lnTo>
                  <a:close/>
                </a:path>
                <a:path w="7599044" h="7594600">
                  <a:moveTo>
                    <a:pt x="4644483" y="101600"/>
                  </a:moveTo>
                  <a:lnTo>
                    <a:pt x="2953943" y="101600"/>
                  </a:lnTo>
                  <a:lnTo>
                    <a:pt x="3090767" y="63500"/>
                  </a:lnTo>
                  <a:lnTo>
                    <a:pt x="4507659" y="63500"/>
                  </a:lnTo>
                  <a:lnTo>
                    <a:pt x="4644483" y="101600"/>
                  </a:lnTo>
                  <a:close/>
                </a:path>
                <a:path w="7599044" h="7594600">
                  <a:moveTo>
                    <a:pt x="4553466" y="7531100"/>
                  </a:moveTo>
                  <a:lnTo>
                    <a:pt x="3044960" y="7531100"/>
                  </a:lnTo>
                  <a:lnTo>
                    <a:pt x="2468783" y="7366000"/>
                  </a:lnTo>
                  <a:lnTo>
                    <a:pt x="2426073" y="7340600"/>
                  </a:lnTo>
                  <a:lnTo>
                    <a:pt x="2341398" y="7315200"/>
                  </a:lnTo>
                  <a:lnTo>
                    <a:pt x="2299441" y="7289800"/>
                  </a:lnTo>
                  <a:lnTo>
                    <a:pt x="2257743" y="7277100"/>
                  </a:lnTo>
                  <a:lnTo>
                    <a:pt x="2216307" y="7251700"/>
                  </a:lnTo>
                  <a:lnTo>
                    <a:pt x="2175137" y="7239000"/>
                  </a:lnTo>
                  <a:lnTo>
                    <a:pt x="2134236" y="7213600"/>
                  </a:lnTo>
                  <a:lnTo>
                    <a:pt x="2093608" y="7200900"/>
                  </a:lnTo>
                  <a:lnTo>
                    <a:pt x="2013183" y="7150100"/>
                  </a:lnTo>
                  <a:lnTo>
                    <a:pt x="1973395" y="7137400"/>
                  </a:lnTo>
                  <a:lnTo>
                    <a:pt x="1855765" y="7061200"/>
                  </a:lnTo>
                  <a:lnTo>
                    <a:pt x="1817146" y="7048500"/>
                  </a:lnTo>
                  <a:lnTo>
                    <a:pt x="1703111" y="6972300"/>
                  </a:lnTo>
                  <a:lnTo>
                    <a:pt x="1591882" y="6896100"/>
                  </a:lnTo>
                  <a:lnTo>
                    <a:pt x="1483558" y="6819900"/>
                  </a:lnTo>
                  <a:lnTo>
                    <a:pt x="1448111" y="6781800"/>
                  </a:lnTo>
                  <a:lnTo>
                    <a:pt x="1378233" y="6731000"/>
                  </a:lnTo>
                  <a:lnTo>
                    <a:pt x="1343808" y="6705600"/>
                  </a:lnTo>
                  <a:lnTo>
                    <a:pt x="1309730" y="6667500"/>
                  </a:lnTo>
                  <a:lnTo>
                    <a:pt x="1242632" y="6616700"/>
                  </a:lnTo>
                  <a:lnTo>
                    <a:pt x="1209619" y="6578600"/>
                  </a:lnTo>
                  <a:lnTo>
                    <a:pt x="1176967" y="6553200"/>
                  </a:lnTo>
                  <a:lnTo>
                    <a:pt x="1144681" y="6515100"/>
                  </a:lnTo>
                  <a:lnTo>
                    <a:pt x="1112763" y="6489700"/>
                  </a:lnTo>
                  <a:lnTo>
                    <a:pt x="1081218" y="6451600"/>
                  </a:lnTo>
                  <a:lnTo>
                    <a:pt x="1050049" y="6426200"/>
                  </a:lnTo>
                  <a:lnTo>
                    <a:pt x="1019260" y="6388100"/>
                  </a:lnTo>
                  <a:lnTo>
                    <a:pt x="988854" y="6362700"/>
                  </a:lnTo>
                  <a:lnTo>
                    <a:pt x="958834" y="6324600"/>
                  </a:lnTo>
                  <a:lnTo>
                    <a:pt x="929205" y="6286500"/>
                  </a:lnTo>
                  <a:lnTo>
                    <a:pt x="899970" y="6261100"/>
                  </a:lnTo>
                  <a:lnTo>
                    <a:pt x="871132" y="6223000"/>
                  </a:lnTo>
                  <a:lnTo>
                    <a:pt x="842695" y="6184900"/>
                  </a:lnTo>
                  <a:lnTo>
                    <a:pt x="814662" y="6146800"/>
                  </a:lnTo>
                  <a:lnTo>
                    <a:pt x="787038" y="6121400"/>
                  </a:lnTo>
                  <a:lnTo>
                    <a:pt x="759825" y="6083300"/>
                  </a:lnTo>
                  <a:lnTo>
                    <a:pt x="733027" y="6045200"/>
                  </a:lnTo>
                  <a:lnTo>
                    <a:pt x="706648" y="6007100"/>
                  </a:lnTo>
                  <a:lnTo>
                    <a:pt x="680692" y="5969000"/>
                  </a:lnTo>
                  <a:lnTo>
                    <a:pt x="655161" y="5930900"/>
                  </a:lnTo>
                  <a:lnTo>
                    <a:pt x="630060" y="5892800"/>
                  </a:lnTo>
                  <a:lnTo>
                    <a:pt x="605392" y="5854700"/>
                  </a:lnTo>
                  <a:lnTo>
                    <a:pt x="581160" y="5816600"/>
                  </a:lnTo>
                  <a:lnTo>
                    <a:pt x="557368" y="5778500"/>
                  </a:lnTo>
                  <a:lnTo>
                    <a:pt x="534021" y="5740400"/>
                  </a:lnTo>
                  <a:lnTo>
                    <a:pt x="511120" y="5702300"/>
                  </a:lnTo>
                  <a:lnTo>
                    <a:pt x="488670" y="5664200"/>
                  </a:lnTo>
                  <a:lnTo>
                    <a:pt x="466674" y="5626100"/>
                  </a:lnTo>
                  <a:lnTo>
                    <a:pt x="445137" y="5588000"/>
                  </a:lnTo>
                  <a:lnTo>
                    <a:pt x="424061" y="5549900"/>
                  </a:lnTo>
                  <a:lnTo>
                    <a:pt x="403450" y="5511800"/>
                  </a:lnTo>
                  <a:lnTo>
                    <a:pt x="383307" y="5461000"/>
                  </a:lnTo>
                  <a:lnTo>
                    <a:pt x="363637" y="5422900"/>
                  </a:lnTo>
                  <a:lnTo>
                    <a:pt x="344442" y="5384800"/>
                  </a:lnTo>
                  <a:lnTo>
                    <a:pt x="325727" y="5346700"/>
                  </a:lnTo>
                  <a:lnTo>
                    <a:pt x="307495" y="5295900"/>
                  </a:lnTo>
                  <a:lnTo>
                    <a:pt x="289749" y="5257800"/>
                  </a:lnTo>
                  <a:lnTo>
                    <a:pt x="272492" y="5219700"/>
                  </a:lnTo>
                  <a:lnTo>
                    <a:pt x="255730" y="5168900"/>
                  </a:lnTo>
                  <a:lnTo>
                    <a:pt x="239464" y="5130800"/>
                  </a:lnTo>
                  <a:lnTo>
                    <a:pt x="223699" y="5092700"/>
                  </a:lnTo>
                  <a:lnTo>
                    <a:pt x="208439" y="5041900"/>
                  </a:lnTo>
                  <a:lnTo>
                    <a:pt x="193686" y="5003800"/>
                  </a:lnTo>
                  <a:lnTo>
                    <a:pt x="179444" y="4953000"/>
                  </a:lnTo>
                  <a:lnTo>
                    <a:pt x="165718" y="4914900"/>
                  </a:lnTo>
                  <a:lnTo>
                    <a:pt x="152509" y="4876800"/>
                  </a:lnTo>
                  <a:lnTo>
                    <a:pt x="139823" y="4826000"/>
                  </a:lnTo>
                  <a:lnTo>
                    <a:pt x="127663" y="4787900"/>
                  </a:lnTo>
                  <a:lnTo>
                    <a:pt x="116031" y="4737100"/>
                  </a:lnTo>
                  <a:lnTo>
                    <a:pt x="104932" y="4686300"/>
                  </a:lnTo>
                  <a:lnTo>
                    <a:pt x="94370" y="4648200"/>
                  </a:lnTo>
                  <a:lnTo>
                    <a:pt x="84347" y="4597400"/>
                  </a:lnTo>
                  <a:lnTo>
                    <a:pt x="74867" y="4559300"/>
                  </a:lnTo>
                  <a:lnTo>
                    <a:pt x="65935" y="4508500"/>
                  </a:lnTo>
                  <a:lnTo>
                    <a:pt x="57553" y="4470400"/>
                  </a:lnTo>
                  <a:lnTo>
                    <a:pt x="49725" y="4419600"/>
                  </a:lnTo>
                  <a:lnTo>
                    <a:pt x="42454" y="4368800"/>
                  </a:lnTo>
                  <a:lnTo>
                    <a:pt x="35745" y="4330700"/>
                  </a:lnTo>
                  <a:lnTo>
                    <a:pt x="29601" y="4279900"/>
                  </a:lnTo>
                  <a:lnTo>
                    <a:pt x="24025" y="4229100"/>
                  </a:lnTo>
                  <a:lnTo>
                    <a:pt x="19020" y="4178300"/>
                  </a:lnTo>
                  <a:lnTo>
                    <a:pt x="14591" y="4140200"/>
                  </a:lnTo>
                  <a:lnTo>
                    <a:pt x="10741" y="4089400"/>
                  </a:lnTo>
                  <a:lnTo>
                    <a:pt x="7474" y="4038600"/>
                  </a:lnTo>
                  <a:lnTo>
                    <a:pt x="4793" y="4000500"/>
                  </a:lnTo>
                  <a:lnTo>
                    <a:pt x="2701" y="3949700"/>
                  </a:lnTo>
                  <a:lnTo>
                    <a:pt x="1203" y="3898900"/>
                  </a:lnTo>
                  <a:lnTo>
                    <a:pt x="301" y="3848100"/>
                  </a:lnTo>
                  <a:lnTo>
                    <a:pt x="0" y="3797300"/>
                  </a:lnTo>
                  <a:lnTo>
                    <a:pt x="301" y="3759200"/>
                  </a:lnTo>
                  <a:lnTo>
                    <a:pt x="1203" y="3708400"/>
                  </a:lnTo>
                  <a:lnTo>
                    <a:pt x="2701" y="3657600"/>
                  </a:lnTo>
                  <a:lnTo>
                    <a:pt x="4793" y="3606800"/>
                  </a:lnTo>
                  <a:lnTo>
                    <a:pt x="7474" y="3556000"/>
                  </a:lnTo>
                  <a:lnTo>
                    <a:pt x="10741" y="3517900"/>
                  </a:lnTo>
                  <a:lnTo>
                    <a:pt x="14591" y="3467100"/>
                  </a:lnTo>
                  <a:lnTo>
                    <a:pt x="19020" y="3416300"/>
                  </a:lnTo>
                  <a:lnTo>
                    <a:pt x="24025" y="3378200"/>
                  </a:lnTo>
                  <a:lnTo>
                    <a:pt x="29601" y="3327400"/>
                  </a:lnTo>
                  <a:lnTo>
                    <a:pt x="35745" y="3276600"/>
                  </a:lnTo>
                  <a:lnTo>
                    <a:pt x="42454" y="3225800"/>
                  </a:lnTo>
                  <a:lnTo>
                    <a:pt x="49725" y="3187700"/>
                  </a:lnTo>
                  <a:lnTo>
                    <a:pt x="57553" y="3136900"/>
                  </a:lnTo>
                  <a:lnTo>
                    <a:pt x="65935" y="3098800"/>
                  </a:lnTo>
                  <a:lnTo>
                    <a:pt x="74867" y="3048000"/>
                  </a:lnTo>
                  <a:lnTo>
                    <a:pt x="84347" y="2997200"/>
                  </a:lnTo>
                  <a:lnTo>
                    <a:pt x="94370" y="2959100"/>
                  </a:lnTo>
                  <a:lnTo>
                    <a:pt x="104932" y="2908300"/>
                  </a:lnTo>
                  <a:lnTo>
                    <a:pt x="116031" y="2870200"/>
                  </a:lnTo>
                  <a:lnTo>
                    <a:pt x="127663" y="2819400"/>
                  </a:lnTo>
                  <a:lnTo>
                    <a:pt x="139823" y="2781300"/>
                  </a:lnTo>
                  <a:lnTo>
                    <a:pt x="152509" y="2730500"/>
                  </a:lnTo>
                  <a:lnTo>
                    <a:pt x="165718" y="2692400"/>
                  </a:lnTo>
                  <a:lnTo>
                    <a:pt x="179444" y="2641600"/>
                  </a:lnTo>
                  <a:lnTo>
                    <a:pt x="193686" y="2603500"/>
                  </a:lnTo>
                  <a:lnTo>
                    <a:pt x="208439" y="2552700"/>
                  </a:lnTo>
                  <a:lnTo>
                    <a:pt x="223699" y="2514600"/>
                  </a:lnTo>
                  <a:lnTo>
                    <a:pt x="239464" y="2476500"/>
                  </a:lnTo>
                  <a:lnTo>
                    <a:pt x="255730" y="2425700"/>
                  </a:lnTo>
                  <a:lnTo>
                    <a:pt x="272492" y="2387600"/>
                  </a:lnTo>
                  <a:lnTo>
                    <a:pt x="289749" y="2349500"/>
                  </a:lnTo>
                  <a:lnTo>
                    <a:pt x="307495" y="2298700"/>
                  </a:lnTo>
                  <a:lnTo>
                    <a:pt x="325727" y="2260600"/>
                  </a:lnTo>
                  <a:lnTo>
                    <a:pt x="344442" y="2222500"/>
                  </a:lnTo>
                  <a:lnTo>
                    <a:pt x="363637" y="2171700"/>
                  </a:lnTo>
                  <a:lnTo>
                    <a:pt x="383307" y="2133600"/>
                  </a:lnTo>
                  <a:lnTo>
                    <a:pt x="403450" y="2095500"/>
                  </a:lnTo>
                  <a:lnTo>
                    <a:pt x="424061" y="2057400"/>
                  </a:lnTo>
                  <a:lnTo>
                    <a:pt x="445137" y="2019300"/>
                  </a:lnTo>
                  <a:lnTo>
                    <a:pt x="466674" y="1981200"/>
                  </a:lnTo>
                  <a:lnTo>
                    <a:pt x="488670" y="1930400"/>
                  </a:lnTo>
                  <a:lnTo>
                    <a:pt x="511120" y="1892300"/>
                  </a:lnTo>
                  <a:lnTo>
                    <a:pt x="534021" y="1854200"/>
                  </a:lnTo>
                  <a:lnTo>
                    <a:pt x="557368" y="1816100"/>
                  </a:lnTo>
                  <a:lnTo>
                    <a:pt x="581160" y="1778000"/>
                  </a:lnTo>
                  <a:lnTo>
                    <a:pt x="605392" y="1739900"/>
                  </a:lnTo>
                  <a:lnTo>
                    <a:pt x="630060" y="1701800"/>
                  </a:lnTo>
                  <a:lnTo>
                    <a:pt x="655161" y="1663700"/>
                  </a:lnTo>
                  <a:lnTo>
                    <a:pt x="680692" y="1625600"/>
                  </a:lnTo>
                  <a:lnTo>
                    <a:pt x="706648" y="1600200"/>
                  </a:lnTo>
                  <a:lnTo>
                    <a:pt x="733027" y="1562100"/>
                  </a:lnTo>
                  <a:lnTo>
                    <a:pt x="759825" y="1524000"/>
                  </a:lnTo>
                  <a:lnTo>
                    <a:pt x="787038" y="1485900"/>
                  </a:lnTo>
                  <a:lnTo>
                    <a:pt x="814662" y="1447800"/>
                  </a:lnTo>
                  <a:lnTo>
                    <a:pt x="842695" y="1409700"/>
                  </a:lnTo>
                  <a:lnTo>
                    <a:pt x="871132" y="1384300"/>
                  </a:lnTo>
                  <a:lnTo>
                    <a:pt x="899970" y="1346200"/>
                  </a:lnTo>
                  <a:lnTo>
                    <a:pt x="929205" y="1308100"/>
                  </a:lnTo>
                  <a:lnTo>
                    <a:pt x="958834" y="1282700"/>
                  </a:lnTo>
                  <a:lnTo>
                    <a:pt x="988854" y="1244600"/>
                  </a:lnTo>
                  <a:lnTo>
                    <a:pt x="1019260" y="1206500"/>
                  </a:lnTo>
                  <a:lnTo>
                    <a:pt x="1050049" y="1181100"/>
                  </a:lnTo>
                  <a:lnTo>
                    <a:pt x="1081218" y="1143000"/>
                  </a:lnTo>
                  <a:lnTo>
                    <a:pt x="1112763" y="1117600"/>
                  </a:lnTo>
                  <a:lnTo>
                    <a:pt x="1144681" y="1079500"/>
                  </a:lnTo>
                  <a:lnTo>
                    <a:pt x="1176967" y="1054100"/>
                  </a:lnTo>
                  <a:lnTo>
                    <a:pt x="1209619" y="1016000"/>
                  </a:lnTo>
                  <a:lnTo>
                    <a:pt x="1276004" y="965200"/>
                  </a:lnTo>
                  <a:lnTo>
                    <a:pt x="1309730" y="927100"/>
                  </a:lnTo>
                  <a:lnTo>
                    <a:pt x="1378233" y="876300"/>
                  </a:lnTo>
                  <a:lnTo>
                    <a:pt x="1413002" y="850900"/>
                  </a:lnTo>
                  <a:lnTo>
                    <a:pt x="1448111" y="812800"/>
                  </a:lnTo>
                  <a:lnTo>
                    <a:pt x="1555447" y="736600"/>
                  </a:lnTo>
                  <a:lnTo>
                    <a:pt x="1665718" y="660400"/>
                  </a:lnTo>
                  <a:lnTo>
                    <a:pt x="1778828" y="584200"/>
                  </a:lnTo>
                  <a:lnTo>
                    <a:pt x="1894682" y="508000"/>
                  </a:lnTo>
                  <a:lnTo>
                    <a:pt x="1933893" y="495300"/>
                  </a:lnTo>
                  <a:lnTo>
                    <a:pt x="2013183" y="444500"/>
                  </a:lnTo>
                  <a:lnTo>
                    <a:pt x="2053256" y="431800"/>
                  </a:lnTo>
                  <a:lnTo>
                    <a:pt x="2134236" y="381000"/>
                  </a:lnTo>
                  <a:lnTo>
                    <a:pt x="2175137" y="368300"/>
                  </a:lnTo>
                  <a:lnTo>
                    <a:pt x="2216307" y="342900"/>
                  </a:lnTo>
                  <a:lnTo>
                    <a:pt x="2257743" y="330200"/>
                  </a:lnTo>
                  <a:lnTo>
                    <a:pt x="2299441" y="304800"/>
                  </a:lnTo>
                  <a:lnTo>
                    <a:pt x="2383610" y="279400"/>
                  </a:lnTo>
                  <a:lnTo>
                    <a:pt x="2426073" y="254000"/>
                  </a:lnTo>
                  <a:lnTo>
                    <a:pt x="2554934" y="215900"/>
                  </a:lnTo>
                  <a:lnTo>
                    <a:pt x="2598368" y="190500"/>
                  </a:lnTo>
                  <a:lnTo>
                    <a:pt x="2908741" y="101600"/>
                  </a:lnTo>
                  <a:lnTo>
                    <a:pt x="4689685" y="101600"/>
                  </a:lnTo>
                  <a:lnTo>
                    <a:pt x="5000059" y="190500"/>
                  </a:lnTo>
                  <a:lnTo>
                    <a:pt x="5043492" y="215900"/>
                  </a:lnTo>
                  <a:lnTo>
                    <a:pt x="5172354" y="254000"/>
                  </a:lnTo>
                  <a:lnTo>
                    <a:pt x="5214817" y="279400"/>
                  </a:lnTo>
                  <a:lnTo>
                    <a:pt x="5298985" y="304800"/>
                  </a:lnTo>
                  <a:lnTo>
                    <a:pt x="5340683" y="330200"/>
                  </a:lnTo>
                  <a:lnTo>
                    <a:pt x="5382119" y="342900"/>
                  </a:lnTo>
                  <a:lnTo>
                    <a:pt x="5423289" y="368300"/>
                  </a:lnTo>
                  <a:lnTo>
                    <a:pt x="5464190" y="381000"/>
                  </a:lnTo>
                  <a:lnTo>
                    <a:pt x="5545171" y="431800"/>
                  </a:lnTo>
                  <a:lnTo>
                    <a:pt x="5585243" y="444500"/>
                  </a:lnTo>
                  <a:lnTo>
                    <a:pt x="5664533" y="495300"/>
                  </a:lnTo>
                  <a:lnTo>
                    <a:pt x="5703744" y="508000"/>
                  </a:lnTo>
                  <a:lnTo>
                    <a:pt x="5819598" y="584200"/>
                  </a:lnTo>
                  <a:lnTo>
                    <a:pt x="5932709" y="660400"/>
                  </a:lnTo>
                  <a:lnTo>
                    <a:pt x="6042980" y="736600"/>
                  </a:lnTo>
                  <a:lnTo>
                    <a:pt x="6150315" y="812800"/>
                  </a:lnTo>
                  <a:lnTo>
                    <a:pt x="6185425" y="850900"/>
                  </a:lnTo>
                  <a:lnTo>
                    <a:pt x="6220194" y="876300"/>
                  </a:lnTo>
                  <a:lnTo>
                    <a:pt x="6288696" y="927100"/>
                  </a:lnTo>
                  <a:lnTo>
                    <a:pt x="6322423" y="965200"/>
                  </a:lnTo>
                  <a:lnTo>
                    <a:pt x="6388808" y="1016000"/>
                  </a:lnTo>
                  <a:lnTo>
                    <a:pt x="6421459" y="1054100"/>
                  </a:lnTo>
                  <a:lnTo>
                    <a:pt x="6453746" y="1079500"/>
                  </a:lnTo>
                  <a:lnTo>
                    <a:pt x="6485663" y="1117600"/>
                  </a:lnTo>
                  <a:lnTo>
                    <a:pt x="6517208" y="1143000"/>
                  </a:lnTo>
                  <a:lnTo>
                    <a:pt x="6548377" y="1181100"/>
                  </a:lnTo>
                  <a:lnTo>
                    <a:pt x="6579167" y="1206500"/>
                  </a:lnTo>
                  <a:lnTo>
                    <a:pt x="6609573" y="1244600"/>
                  </a:lnTo>
                  <a:lnTo>
                    <a:pt x="6639592" y="1282700"/>
                  </a:lnTo>
                  <a:lnTo>
                    <a:pt x="6669222" y="1308100"/>
                  </a:lnTo>
                  <a:lnTo>
                    <a:pt x="6698457" y="1346200"/>
                  </a:lnTo>
                  <a:lnTo>
                    <a:pt x="6727295" y="1384300"/>
                  </a:lnTo>
                  <a:lnTo>
                    <a:pt x="6755732" y="1409700"/>
                  </a:lnTo>
                  <a:lnTo>
                    <a:pt x="6783764" y="1447800"/>
                  </a:lnTo>
                  <a:lnTo>
                    <a:pt x="6811389" y="1485900"/>
                  </a:lnTo>
                  <a:lnTo>
                    <a:pt x="6838602" y="1524000"/>
                  </a:lnTo>
                  <a:lnTo>
                    <a:pt x="6865399" y="1562100"/>
                  </a:lnTo>
                  <a:lnTo>
                    <a:pt x="6891778" y="1600200"/>
                  </a:lnTo>
                  <a:lnTo>
                    <a:pt x="6917735" y="1625600"/>
                  </a:lnTo>
                  <a:lnTo>
                    <a:pt x="6943266" y="1663700"/>
                  </a:lnTo>
                  <a:lnTo>
                    <a:pt x="6968367" y="1701800"/>
                  </a:lnTo>
                  <a:lnTo>
                    <a:pt x="6993035" y="1739900"/>
                  </a:lnTo>
                  <a:lnTo>
                    <a:pt x="7017267" y="1778000"/>
                  </a:lnTo>
                  <a:lnTo>
                    <a:pt x="7041058" y="1816100"/>
                  </a:lnTo>
                  <a:lnTo>
                    <a:pt x="7064406" y="1854200"/>
                  </a:lnTo>
                  <a:lnTo>
                    <a:pt x="7087307" y="1892300"/>
                  </a:lnTo>
                  <a:lnTo>
                    <a:pt x="7109757" y="1930400"/>
                  </a:lnTo>
                  <a:lnTo>
                    <a:pt x="7131752" y="1981200"/>
                  </a:lnTo>
                  <a:lnTo>
                    <a:pt x="7153290" y="2019300"/>
                  </a:lnTo>
                  <a:lnTo>
                    <a:pt x="7174366" y="2057400"/>
                  </a:lnTo>
                  <a:lnTo>
                    <a:pt x="7194977" y="2095500"/>
                  </a:lnTo>
                  <a:lnTo>
                    <a:pt x="7215119" y="2133600"/>
                  </a:lnTo>
                  <a:lnTo>
                    <a:pt x="7234790" y="2171700"/>
                  </a:lnTo>
                  <a:lnTo>
                    <a:pt x="7253984" y="2222500"/>
                  </a:lnTo>
                  <a:lnTo>
                    <a:pt x="7272700" y="2260600"/>
                  </a:lnTo>
                  <a:lnTo>
                    <a:pt x="7290932" y="2298700"/>
                  </a:lnTo>
                  <a:lnTo>
                    <a:pt x="7308678" y="2349500"/>
                  </a:lnTo>
                  <a:lnTo>
                    <a:pt x="7325934" y="2387600"/>
                  </a:lnTo>
                  <a:lnTo>
                    <a:pt x="7342697" y="2425700"/>
                  </a:lnTo>
                  <a:lnTo>
                    <a:pt x="7358962" y="2476500"/>
                  </a:lnTo>
                  <a:lnTo>
                    <a:pt x="7374727" y="2514600"/>
                  </a:lnTo>
                  <a:lnTo>
                    <a:pt x="7389988" y="2552700"/>
                  </a:lnTo>
                  <a:lnTo>
                    <a:pt x="7404741" y="2603500"/>
                  </a:lnTo>
                  <a:lnTo>
                    <a:pt x="7418982" y="2641600"/>
                  </a:lnTo>
                  <a:lnTo>
                    <a:pt x="7432709" y="2692400"/>
                  </a:lnTo>
                  <a:lnTo>
                    <a:pt x="7445917" y="2730500"/>
                  </a:lnTo>
                  <a:lnTo>
                    <a:pt x="7458604" y="2781300"/>
                  </a:lnTo>
                  <a:lnTo>
                    <a:pt x="7470764" y="2819400"/>
                  </a:lnTo>
                  <a:lnTo>
                    <a:pt x="7482396" y="2870200"/>
                  </a:lnTo>
                  <a:lnTo>
                    <a:pt x="7493495" y="2908300"/>
                  </a:lnTo>
                  <a:lnTo>
                    <a:pt x="7504057" y="2959100"/>
                  </a:lnTo>
                  <a:lnTo>
                    <a:pt x="7514080" y="2997200"/>
                  </a:lnTo>
                  <a:lnTo>
                    <a:pt x="7523559" y="3048000"/>
                  </a:lnTo>
                  <a:lnTo>
                    <a:pt x="7532492" y="3098800"/>
                  </a:lnTo>
                  <a:lnTo>
                    <a:pt x="7540874" y="3136900"/>
                  </a:lnTo>
                  <a:lnTo>
                    <a:pt x="7548702" y="3187700"/>
                  </a:lnTo>
                  <a:lnTo>
                    <a:pt x="7555972" y="3225800"/>
                  </a:lnTo>
                  <a:lnTo>
                    <a:pt x="7562682" y="3276600"/>
                  </a:lnTo>
                  <a:lnTo>
                    <a:pt x="7568826" y="3327400"/>
                  </a:lnTo>
                  <a:lnTo>
                    <a:pt x="7574402" y="3378200"/>
                  </a:lnTo>
                  <a:lnTo>
                    <a:pt x="7579407" y="3416300"/>
                  </a:lnTo>
                  <a:lnTo>
                    <a:pt x="7583835" y="3467100"/>
                  </a:lnTo>
                  <a:lnTo>
                    <a:pt x="7587685" y="3517900"/>
                  </a:lnTo>
                  <a:lnTo>
                    <a:pt x="7590953" y="3556000"/>
                  </a:lnTo>
                  <a:lnTo>
                    <a:pt x="7593634" y="3606800"/>
                  </a:lnTo>
                  <a:lnTo>
                    <a:pt x="7595726" y="3657600"/>
                  </a:lnTo>
                  <a:lnTo>
                    <a:pt x="7597224" y="3708400"/>
                  </a:lnTo>
                  <a:lnTo>
                    <a:pt x="7598126" y="3759200"/>
                  </a:lnTo>
                  <a:lnTo>
                    <a:pt x="7598427" y="3797300"/>
                  </a:lnTo>
                  <a:lnTo>
                    <a:pt x="7598126" y="3848100"/>
                  </a:lnTo>
                  <a:lnTo>
                    <a:pt x="7597224" y="3898900"/>
                  </a:lnTo>
                  <a:lnTo>
                    <a:pt x="7595726" y="3949700"/>
                  </a:lnTo>
                  <a:lnTo>
                    <a:pt x="7593634" y="4000500"/>
                  </a:lnTo>
                  <a:lnTo>
                    <a:pt x="7590953" y="4038600"/>
                  </a:lnTo>
                  <a:lnTo>
                    <a:pt x="7587685" y="4089400"/>
                  </a:lnTo>
                  <a:lnTo>
                    <a:pt x="7583835" y="4140200"/>
                  </a:lnTo>
                  <a:lnTo>
                    <a:pt x="7579407" y="4178300"/>
                  </a:lnTo>
                  <a:lnTo>
                    <a:pt x="7574402" y="4229100"/>
                  </a:lnTo>
                  <a:lnTo>
                    <a:pt x="7568826" y="4279900"/>
                  </a:lnTo>
                  <a:lnTo>
                    <a:pt x="7562682" y="4330700"/>
                  </a:lnTo>
                  <a:lnTo>
                    <a:pt x="7555972" y="4368800"/>
                  </a:lnTo>
                  <a:lnTo>
                    <a:pt x="7548702" y="4419600"/>
                  </a:lnTo>
                  <a:lnTo>
                    <a:pt x="7540874" y="4470400"/>
                  </a:lnTo>
                  <a:lnTo>
                    <a:pt x="7532492" y="4508500"/>
                  </a:lnTo>
                  <a:lnTo>
                    <a:pt x="7523559" y="4559300"/>
                  </a:lnTo>
                  <a:lnTo>
                    <a:pt x="7514080" y="4597400"/>
                  </a:lnTo>
                  <a:lnTo>
                    <a:pt x="7504057" y="4648200"/>
                  </a:lnTo>
                  <a:lnTo>
                    <a:pt x="7493495" y="4686300"/>
                  </a:lnTo>
                  <a:lnTo>
                    <a:pt x="7482396" y="4737100"/>
                  </a:lnTo>
                  <a:lnTo>
                    <a:pt x="7470764" y="4787900"/>
                  </a:lnTo>
                  <a:lnTo>
                    <a:pt x="7458604" y="4826000"/>
                  </a:lnTo>
                  <a:lnTo>
                    <a:pt x="7445917" y="4876800"/>
                  </a:lnTo>
                  <a:lnTo>
                    <a:pt x="7432709" y="4914900"/>
                  </a:lnTo>
                  <a:lnTo>
                    <a:pt x="7418982" y="4953000"/>
                  </a:lnTo>
                  <a:lnTo>
                    <a:pt x="7404741" y="5003800"/>
                  </a:lnTo>
                  <a:lnTo>
                    <a:pt x="7389988" y="5041900"/>
                  </a:lnTo>
                  <a:lnTo>
                    <a:pt x="7374727" y="5092700"/>
                  </a:lnTo>
                  <a:lnTo>
                    <a:pt x="7358962" y="5130800"/>
                  </a:lnTo>
                  <a:lnTo>
                    <a:pt x="7342697" y="5168900"/>
                  </a:lnTo>
                  <a:lnTo>
                    <a:pt x="7325934" y="5219700"/>
                  </a:lnTo>
                  <a:lnTo>
                    <a:pt x="7308678" y="5257800"/>
                  </a:lnTo>
                  <a:lnTo>
                    <a:pt x="7290932" y="5295900"/>
                  </a:lnTo>
                  <a:lnTo>
                    <a:pt x="7272700" y="5346700"/>
                  </a:lnTo>
                  <a:lnTo>
                    <a:pt x="7253984" y="5384800"/>
                  </a:lnTo>
                  <a:lnTo>
                    <a:pt x="7234790" y="5422900"/>
                  </a:lnTo>
                  <a:lnTo>
                    <a:pt x="7215119" y="5461000"/>
                  </a:lnTo>
                  <a:lnTo>
                    <a:pt x="7194977" y="5511800"/>
                  </a:lnTo>
                  <a:lnTo>
                    <a:pt x="7174366" y="5549900"/>
                  </a:lnTo>
                  <a:lnTo>
                    <a:pt x="7153290" y="5588000"/>
                  </a:lnTo>
                  <a:lnTo>
                    <a:pt x="7131752" y="5626100"/>
                  </a:lnTo>
                  <a:lnTo>
                    <a:pt x="7109757" y="5664200"/>
                  </a:lnTo>
                  <a:lnTo>
                    <a:pt x="7087307" y="5702300"/>
                  </a:lnTo>
                  <a:lnTo>
                    <a:pt x="7064406" y="5740400"/>
                  </a:lnTo>
                  <a:lnTo>
                    <a:pt x="7041058" y="5778500"/>
                  </a:lnTo>
                  <a:lnTo>
                    <a:pt x="7017267" y="5816600"/>
                  </a:lnTo>
                  <a:lnTo>
                    <a:pt x="6993035" y="5854700"/>
                  </a:lnTo>
                  <a:lnTo>
                    <a:pt x="6968367" y="5892800"/>
                  </a:lnTo>
                  <a:lnTo>
                    <a:pt x="6943266" y="5930900"/>
                  </a:lnTo>
                  <a:lnTo>
                    <a:pt x="6917735" y="5969000"/>
                  </a:lnTo>
                  <a:lnTo>
                    <a:pt x="6891778" y="6007100"/>
                  </a:lnTo>
                  <a:lnTo>
                    <a:pt x="6865399" y="6045200"/>
                  </a:lnTo>
                  <a:lnTo>
                    <a:pt x="6838602" y="6083300"/>
                  </a:lnTo>
                  <a:lnTo>
                    <a:pt x="6811389" y="6121400"/>
                  </a:lnTo>
                  <a:lnTo>
                    <a:pt x="6783764" y="6146800"/>
                  </a:lnTo>
                  <a:lnTo>
                    <a:pt x="6755732" y="6184900"/>
                  </a:lnTo>
                  <a:lnTo>
                    <a:pt x="6727295" y="6223000"/>
                  </a:lnTo>
                  <a:lnTo>
                    <a:pt x="6698457" y="6261100"/>
                  </a:lnTo>
                  <a:lnTo>
                    <a:pt x="6669222" y="6286500"/>
                  </a:lnTo>
                  <a:lnTo>
                    <a:pt x="6639592" y="6324600"/>
                  </a:lnTo>
                  <a:lnTo>
                    <a:pt x="6609573" y="6362700"/>
                  </a:lnTo>
                  <a:lnTo>
                    <a:pt x="6579167" y="6388100"/>
                  </a:lnTo>
                  <a:lnTo>
                    <a:pt x="6548377" y="6426200"/>
                  </a:lnTo>
                  <a:lnTo>
                    <a:pt x="6517208" y="6451600"/>
                  </a:lnTo>
                  <a:lnTo>
                    <a:pt x="6485663" y="6489700"/>
                  </a:lnTo>
                  <a:lnTo>
                    <a:pt x="6453746" y="6515100"/>
                  </a:lnTo>
                  <a:lnTo>
                    <a:pt x="6421459" y="6553200"/>
                  </a:lnTo>
                  <a:lnTo>
                    <a:pt x="6388808" y="6578600"/>
                  </a:lnTo>
                  <a:lnTo>
                    <a:pt x="6355794" y="6616700"/>
                  </a:lnTo>
                  <a:lnTo>
                    <a:pt x="6288696" y="6667500"/>
                  </a:lnTo>
                  <a:lnTo>
                    <a:pt x="6254619" y="6705600"/>
                  </a:lnTo>
                  <a:lnTo>
                    <a:pt x="6220194" y="6731000"/>
                  </a:lnTo>
                  <a:lnTo>
                    <a:pt x="6150315" y="6781800"/>
                  </a:lnTo>
                  <a:lnTo>
                    <a:pt x="6114869" y="6819900"/>
                  </a:lnTo>
                  <a:lnTo>
                    <a:pt x="6006544" y="6896100"/>
                  </a:lnTo>
                  <a:lnTo>
                    <a:pt x="5895316" y="6972300"/>
                  </a:lnTo>
                  <a:lnTo>
                    <a:pt x="5781280" y="7048500"/>
                  </a:lnTo>
                  <a:lnTo>
                    <a:pt x="5742661" y="7061200"/>
                  </a:lnTo>
                  <a:lnTo>
                    <a:pt x="5625032" y="7137400"/>
                  </a:lnTo>
                  <a:lnTo>
                    <a:pt x="5585243" y="7150100"/>
                  </a:lnTo>
                  <a:lnTo>
                    <a:pt x="5504819" y="7200900"/>
                  </a:lnTo>
                  <a:lnTo>
                    <a:pt x="5464190" y="7213600"/>
                  </a:lnTo>
                  <a:lnTo>
                    <a:pt x="5423289" y="7239000"/>
                  </a:lnTo>
                  <a:lnTo>
                    <a:pt x="5382119" y="7251700"/>
                  </a:lnTo>
                  <a:lnTo>
                    <a:pt x="5340683" y="7277100"/>
                  </a:lnTo>
                  <a:lnTo>
                    <a:pt x="5298985" y="7289800"/>
                  </a:lnTo>
                  <a:lnTo>
                    <a:pt x="5257028" y="7315200"/>
                  </a:lnTo>
                  <a:lnTo>
                    <a:pt x="5172354" y="7340600"/>
                  </a:lnTo>
                  <a:lnTo>
                    <a:pt x="5129643" y="7366000"/>
                  </a:lnTo>
                  <a:lnTo>
                    <a:pt x="4553466" y="7531100"/>
                  </a:lnTo>
                  <a:close/>
                </a:path>
                <a:path w="7599044" h="7594600">
                  <a:moveTo>
                    <a:pt x="4415465" y="7556500"/>
                  </a:moveTo>
                  <a:lnTo>
                    <a:pt x="3182961" y="7556500"/>
                  </a:lnTo>
                  <a:lnTo>
                    <a:pt x="3090767" y="7531100"/>
                  </a:lnTo>
                  <a:lnTo>
                    <a:pt x="4507659" y="7531100"/>
                  </a:lnTo>
                  <a:lnTo>
                    <a:pt x="4415465" y="7556500"/>
                  </a:lnTo>
                  <a:close/>
                </a:path>
                <a:path w="7599044" h="7594600">
                  <a:moveTo>
                    <a:pt x="4322522" y="7569200"/>
                  </a:moveTo>
                  <a:lnTo>
                    <a:pt x="3275904" y="7569200"/>
                  </a:lnTo>
                  <a:lnTo>
                    <a:pt x="3229340" y="7556500"/>
                  </a:lnTo>
                  <a:lnTo>
                    <a:pt x="4369085" y="7556500"/>
                  </a:lnTo>
                  <a:lnTo>
                    <a:pt x="4322522" y="7569200"/>
                  </a:lnTo>
                  <a:close/>
                </a:path>
                <a:path w="7599044" h="7594600">
                  <a:moveTo>
                    <a:pt x="4228858" y="7581900"/>
                  </a:moveTo>
                  <a:lnTo>
                    <a:pt x="3369568" y="7581900"/>
                  </a:lnTo>
                  <a:lnTo>
                    <a:pt x="3322648" y="7569200"/>
                  </a:lnTo>
                  <a:lnTo>
                    <a:pt x="4275778" y="7569200"/>
                  </a:lnTo>
                  <a:lnTo>
                    <a:pt x="4228858" y="7581900"/>
                  </a:lnTo>
                  <a:close/>
                </a:path>
                <a:path w="7599044" h="7594600">
                  <a:moveTo>
                    <a:pt x="4087073" y="7594600"/>
                  </a:moveTo>
                  <a:lnTo>
                    <a:pt x="3511353" y="7594600"/>
                  </a:lnTo>
                  <a:lnTo>
                    <a:pt x="3463924" y="7581900"/>
                  </a:lnTo>
                  <a:lnTo>
                    <a:pt x="4134501" y="7581900"/>
                  </a:lnTo>
                  <a:lnTo>
                    <a:pt x="4087073" y="7594600"/>
                  </a:lnTo>
                  <a:close/>
                </a:path>
              </a:pathLst>
            </a:custGeom>
            <a:solidFill>
              <a:srgbClr val="99B121"/>
            </a:solidFill>
          </p:spPr>
          <p:txBody>
            <a:bodyPr wrap="square" lIns="0" tIns="0" rIns="0" bIns="0" rtlCol="0"/>
            <a:lstStyle/>
            <a:p>
              <a:endParaRPr/>
            </a:p>
          </p:txBody>
        </p:sp>
        <p:sp>
          <p:nvSpPr>
            <p:cNvPr id="14" name="object 9">
              <a:extLst>
                <a:ext uri="{FF2B5EF4-FFF2-40B4-BE49-F238E27FC236}">
                  <a16:creationId xmlns:a16="http://schemas.microsoft.com/office/drawing/2014/main" id="{E991E949-EC22-6CFE-0AAB-07E6A3C811AF}"/>
                </a:ext>
              </a:extLst>
            </p:cNvPr>
            <p:cNvSpPr/>
            <p:nvPr/>
          </p:nvSpPr>
          <p:spPr>
            <a:xfrm>
              <a:off x="13657552" y="6172199"/>
              <a:ext cx="3086100" cy="3086100"/>
            </a:xfrm>
            <a:custGeom>
              <a:avLst/>
              <a:gdLst/>
              <a:ahLst/>
              <a:cxnLst/>
              <a:rect l="l" t="t" r="r" b="b"/>
              <a:pathLst>
                <a:path w="3086100" h="3086100">
                  <a:moveTo>
                    <a:pt x="1543049" y="3086099"/>
                  </a:moveTo>
                  <a:lnTo>
                    <a:pt x="1494987" y="3085365"/>
                  </a:lnTo>
                  <a:lnTo>
                    <a:pt x="1447291" y="3083177"/>
                  </a:lnTo>
                  <a:lnTo>
                    <a:pt x="1399983" y="3079555"/>
                  </a:lnTo>
                  <a:lnTo>
                    <a:pt x="1353083" y="3074522"/>
                  </a:lnTo>
                  <a:lnTo>
                    <a:pt x="1306613" y="3068099"/>
                  </a:lnTo>
                  <a:lnTo>
                    <a:pt x="1260594" y="3060306"/>
                  </a:lnTo>
                  <a:lnTo>
                    <a:pt x="1215048" y="3051166"/>
                  </a:lnTo>
                  <a:lnTo>
                    <a:pt x="1169996" y="3040700"/>
                  </a:lnTo>
                  <a:lnTo>
                    <a:pt x="1125460" y="3028929"/>
                  </a:lnTo>
                  <a:lnTo>
                    <a:pt x="1081460" y="3015874"/>
                  </a:lnTo>
                  <a:lnTo>
                    <a:pt x="1038018" y="3001557"/>
                  </a:lnTo>
                  <a:lnTo>
                    <a:pt x="995155" y="2985999"/>
                  </a:lnTo>
                  <a:lnTo>
                    <a:pt x="952894"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2" y="2739065"/>
                  </a:lnTo>
                  <a:lnTo>
                    <a:pt x="533766" y="2710280"/>
                  </a:lnTo>
                  <a:lnTo>
                    <a:pt x="500378" y="2680532"/>
                  </a:lnTo>
                  <a:lnTo>
                    <a:pt x="467868" y="2649842"/>
                  </a:lnTo>
                  <a:lnTo>
                    <a:pt x="436257" y="2618231"/>
                  </a:lnTo>
                  <a:lnTo>
                    <a:pt x="405567" y="2585721"/>
                  </a:lnTo>
                  <a:lnTo>
                    <a:pt x="375819" y="2552333"/>
                  </a:lnTo>
                  <a:lnTo>
                    <a:pt x="347034" y="2518087"/>
                  </a:lnTo>
                  <a:lnTo>
                    <a:pt x="319235" y="2483007"/>
                  </a:lnTo>
                  <a:lnTo>
                    <a:pt x="292441" y="2447112"/>
                  </a:lnTo>
                  <a:lnTo>
                    <a:pt x="266676" y="2410424"/>
                  </a:lnTo>
                  <a:lnTo>
                    <a:pt x="241959" y="2372965"/>
                  </a:lnTo>
                  <a:lnTo>
                    <a:pt x="218312" y="2334756"/>
                  </a:lnTo>
                  <a:lnTo>
                    <a:pt x="195757" y="2295818"/>
                  </a:lnTo>
                  <a:lnTo>
                    <a:pt x="174314" y="2256172"/>
                  </a:lnTo>
                  <a:lnTo>
                    <a:pt x="154006" y="2215841"/>
                  </a:lnTo>
                  <a:lnTo>
                    <a:pt x="134853" y="2174845"/>
                  </a:lnTo>
                  <a:lnTo>
                    <a:pt x="116878" y="2133205"/>
                  </a:lnTo>
                  <a:lnTo>
                    <a:pt x="100100" y="2090944"/>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4" y="1591112"/>
                  </a:lnTo>
                  <a:lnTo>
                    <a:pt x="0" y="1543049"/>
                  </a:lnTo>
                  <a:lnTo>
                    <a:pt x="734" y="1494987"/>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5"/>
                  </a:lnTo>
                  <a:lnTo>
                    <a:pt x="116878" y="952894"/>
                  </a:lnTo>
                  <a:lnTo>
                    <a:pt x="134853" y="911254"/>
                  </a:lnTo>
                  <a:lnTo>
                    <a:pt x="154006" y="870258"/>
                  </a:lnTo>
                  <a:lnTo>
                    <a:pt x="174314" y="829926"/>
                  </a:lnTo>
                  <a:lnTo>
                    <a:pt x="195757" y="790281"/>
                  </a:lnTo>
                  <a:lnTo>
                    <a:pt x="218312" y="751343"/>
                  </a:lnTo>
                  <a:lnTo>
                    <a:pt x="241959" y="713134"/>
                  </a:lnTo>
                  <a:lnTo>
                    <a:pt x="266676" y="675675"/>
                  </a:lnTo>
                  <a:lnTo>
                    <a:pt x="292441" y="638987"/>
                  </a:lnTo>
                  <a:lnTo>
                    <a:pt x="319235" y="603092"/>
                  </a:lnTo>
                  <a:lnTo>
                    <a:pt x="347034" y="568012"/>
                  </a:lnTo>
                  <a:lnTo>
                    <a:pt x="375819" y="533766"/>
                  </a:lnTo>
                  <a:lnTo>
                    <a:pt x="405567" y="500378"/>
                  </a:lnTo>
                  <a:lnTo>
                    <a:pt x="436257" y="467868"/>
                  </a:lnTo>
                  <a:lnTo>
                    <a:pt x="467868" y="436257"/>
                  </a:lnTo>
                  <a:lnTo>
                    <a:pt x="500378" y="405567"/>
                  </a:lnTo>
                  <a:lnTo>
                    <a:pt x="533766" y="375819"/>
                  </a:lnTo>
                  <a:lnTo>
                    <a:pt x="568012"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4" y="116878"/>
                  </a:lnTo>
                  <a:lnTo>
                    <a:pt x="995155" y="100100"/>
                  </a:lnTo>
                  <a:lnTo>
                    <a:pt x="1038018" y="84542"/>
                  </a:lnTo>
                  <a:lnTo>
                    <a:pt x="1081460" y="70225"/>
                  </a:lnTo>
                  <a:lnTo>
                    <a:pt x="1125460" y="57170"/>
                  </a:lnTo>
                  <a:lnTo>
                    <a:pt x="1169996" y="45399"/>
                  </a:lnTo>
                  <a:lnTo>
                    <a:pt x="1215048" y="34933"/>
                  </a:lnTo>
                  <a:lnTo>
                    <a:pt x="1260594" y="25793"/>
                  </a:lnTo>
                  <a:lnTo>
                    <a:pt x="1306613" y="18000"/>
                  </a:lnTo>
                  <a:lnTo>
                    <a:pt x="1353083" y="11577"/>
                  </a:lnTo>
                  <a:lnTo>
                    <a:pt x="1399983" y="6544"/>
                  </a:lnTo>
                  <a:lnTo>
                    <a:pt x="1447291" y="2922"/>
                  </a:lnTo>
                  <a:lnTo>
                    <a:pt x="1494987" y="734"/>
                  </a:lnTo>
                  <a:lnTo>
                    <a:pt x="1543049" y="0"/>
                  </a:lnTo>
                  <a:lnTo>
                    <a:pt x="1591112" y="734"/>
                  </a:lnTo>
                  <a:lnTo>
                    <a:pt x="1638808" y="2922"/>
                  </a:lnTo>
                  <a:lnTo>
                    <a:pt x="1686116" y="6544"/>
                  </a:lnTo>
                  <a:lnTo>
                    <a:pt x="1733016" y="11577"/>
                  </a:lnTo>
                  <a:lnTo>
                    <a:pt x="1779486" y="18000"/>
                  </a:lnTo>
                  <a:lnTo>
                    <a:pt x="1825505" y="25793"/>
                  </a:lnTo>
                  <a:lnTo>
                    <a:pt x="1871051" y="34933"/>
                  </a:lnTo>
                  <a:lnTo>
                    <a:pt x="1916103" y="45399"/>
                  </a:lnTo>
                  <a:lnTo>
                    <a:pt x="1960640" y="57170"/>
                  </a:lnTo>
                  <a:lnTo>
                    <a:pt x="2004639" y="70225"/>
                  </a:lnTo>
                  <a:lnTo>
                    <a:pt x="2048081" y="84542"/>
                  </a:lnTo>
                  <a:lnTo>
                    <a:pt x="2090944" y="100100"/>
                  </a:lnTo>
                  <a:lnTo>
                    <a:pt x="2133205" y="116878"/>
                  </a:lnTo>
                  <a:lnTo>
                    <a:pt x="2174845" y="134853"/>
                  </a:lnTo>
                  <a:lnTo>
                    <a:pt x="2215841" y="154006"/>
                  </a:lnTo>
                  <a:lnTo>
                    <a:pt x="2256173" y="174314"/>
                  </a:lnTo>
                  <a:lnTo>
                    <a:pt x="2295818" y="195757"/>
                  </a:lnTo>
                  <a:lnTo>
                    <a:pt x="2334756" y="218312"/>
                  </a:lnTo>
                  <a:lnTo>
                    <a:pt x="2372965" y="241959"/>
                  </a:lnTo>
                  <a:lnTo>
                    <a:pt x="2410424" y="266676"/>
                  </a:lnTo>
                  <a:lnTo>
                    <a:pt x="2447112" y="292441"/>
                  </a:lnTo>
                  <a:lnTo>
                    <a:pt x="2483007" y="319235"/>
                  </a:lnTo>
                  <a:lnTo>
                    <a:pt x="2518087" y="347034"/>
                  </a:lnTo>
                  <a:lnTo>
                    <a:pt x="2552333" y="375819"/>
                  </a:lnTo>
                  <a:lnTo>
                    <a:pt x="2585721" y="405567"/>
                  </a:lnTo>
                  <a:lnTo>
                    <a:pt x="2618232" y="436257"/>
                  </a:lnTo>
                  <a:lnTo>
                    <a:pt x="2649842" y="467868"/>
                  </a:lnTo>
                  <a:lnTo>
                    <a:pt x="2680532" y="500378"/>
                  </a:lnTo>
                  <a:lnTo>
                    <a:pt x="2710280" y="533766"/>
                  </a:lnTo>
                  <a:lnTo>
                    <a:pt x="2739065" y="568012"/>
                  </a:lnTo>
                  <a:lnTo>
                    <a:pt x="2766864" y="603092"/>
                  </a:lnTo>
                  <a:lnTo>
                    <a:pt x="2793658" y="638987"/>
                  </a:lnTo>
                  <a:lnTo>
                    <a:pt x="2819423" y="675675"/>
                  </a:lnTo>
                  <a:lnTo>
                    <a:pt x="2844140" y="713134"/>
                  </a:lnTo>
                  <a:lnTo>
                    <a:pt x="2867787" y="751343"/>
                  </a:lnTo>
                  <a:lnTo>
                    <a:pt x="2890343" y="790281"/>
                  </a:lnTo>
                  <a:lnTo>
                    <a:pt x="2911785" y="829926"/>
                  </a:lnTo>
                  <a:lnTo>
                    <a:pt x="2932093" y="870258"/>
                  </a:lnTo>
                  <a:lnTo>
                    <a:pt x="2951246" y="911254"/>
                  </a:lnTo>
                  <a:lnTo>
                    <a:pt x="2969221" y="952894"/>
                  </a:lnTo>
                  <a:lnTo>
                    <a:pt x="2985999" y="995155"/>
                  </a:lnTo>
                  <a:lnTo>
                    <a:pt x="3001557" y="1038018"/>
                  </a:lnTo>
                  <a:lnTo>
                    <a:pt x="3015874" y="1081460"/>
                  </a:lnTo>
                  <a:lnTo>
                    <a:pt x="3028929" y="1125460"/>
                  </a:lnTo>
                  <a:lnTo>
                    <a:pt x="3040700" y="1169996"/>
                  </a:lnTo>
                  <a:lnTo>
                    <a:pt x="3051166" y="1215048"/>
                  </a:lnTo>
                  <a:lnTo>
                    <a:pt x="3060306" y="1260594"/>
                  </a:lnTo>
                  <a:lnTo>
                    <a:pt x="3068099" y="1306613"/>
                  </a:lnTo>
                  <a:lnTo>
                    <a:pt x="3074522" y="1353083"/>
                  </a:lnTo>
                  <a:lnTo>
                    <a:pt x="3079555" y="1399983"/>
                  </a:lnTo>
                  <a:lnTo>
                    <a:pt x="3083177" y="1447291"/>
                  </a:lnTo>
                  <a:lnTo>
                    <a:pt x="3085365" y="1494987"/>
                  </a:lnTo>
                  <a:lnTo>
                    <a:pt x="3086099" y="1543049"/>
                  </a:lnTo>
                  <a:lnTo>
                    <a:pt x="3085365" y="1591112"/>
                  </a:lnTo>
                  <a:lnTo>
                    <a:pt x="3083177" y="1638808"/>
                  </a:lnTo>
                  <a:lnTo>
                    <a:pt x="3079555" y="1686116"/>
                  </a:lnTo>
                  <a:lnTo>
                    <a:pt x="3074522" y="1733016"/>
                  </a:lnTo>
                  <a:lnTo>
                    <a:pt x="3068099" y="1779486"/>
                  </a:lnTo>
                  <a:lnTo>
                    <a:pt x="3060306" y="1825505"/>
                  </a:lnTo>
                  <a:lnTo>
                    <a:pt x="3051166" y="1871051"/>
                  </a:lnTo>
                  <a:lnTo>
                    <a:pt x="3040700" y="1916103"/>
                  </a:lnTo>
                  <a:lnTo>
                    <a:pt x="3028929" y="1960639"/>
                  </a:lnTo>
                  <a:lnTo>
                    <a:pt x="3015874" y="2004639"/>
                  </a:lnTo>
                  <a:lnTo>
                    <a:pt x="3001557" y="2048081"/>
                  </a:lnTo>
                  <a:lnTo>
                    <a:pt x="2985999" y="2090944"/>
                  </a:lnTo>
                  <a:lnTo>
                    <a:pt x="2969221" y="2133205"/>
                  </a:lnTo>
                  <a:lnTo>
                    <a:pt x="2951246" y="2174845"/>
                  </a:lnTo>
                  <a:lnTo>
                    <a:pt x="2932093" y="2215841"/>
                  </a:lnTo>
                  <a:lnTo>
                    <a:pt x="2911785" y="2256172"/>
                  </a:lnTo>
                  <a:lnTo>
                    <a:pt x="2890343" y="2295818"/>
                  </a:lnTo>
                  <a:lnTo>
                    <a:pt x="2867787" y="2334756"/>
                  </a:lnTo>
                  <a:lnTo>
                    <a:pt x="2844140" y="2372965"/>
                  </a:lnTo>
                  <a:lnTo>
                    <a:pt x="2819423" y="2410424"/>
                  </a:lnTo>
                  <a:lnTo>
                    <a:pt x="2793658" y="2447112"/>
                  </a:lnTo>
                  <a:lnTo>
                    <a:pt x="2766864" y="2483007"/>
                  </a:lnTo>
                  <a:lnTo>
                    <a:pt x="2739065" y="2518087"/>
                  </a:lnTo>
                  <a:lnTo>
                    <a:pt x="2710280" y="2552333"/>
                  </a:lnTo>
                  <a:lnTo>
                    <a:pt x="2680532" y="2585721"/>
                  </a:lnTo>
                  <a:lnTo>
                    <a:pt x="2649842" y="2618231"/>
                  </a:lnTo>
                  <a:lnTo>
                    <a:pt x="2618232" y="2649842"/>
                  </a:lnTo>
                  <a:lnTo>
                    <a:pt x="2585721" y="2680532"/>
                  </a:lnTo>
                  <a:lnTo>
                    <a:pt x="2552333" y="2710280"/>
                  </a:lnTo>
                  <a:lnTo>
                    <a:pt x="2518087" y="2739065"/>
                  </a:lnTo>
                  <a:lnTo>
                    <a:pt x="2483007" y="2766864"/>
                  </a:lnTo>
                  <a:lnTo>
                    <a:pt x="2447112" y="2793658"/>
                  </a:lnTo>
                  <a:lnTo>
                    <a:pt x="2410424" y="2819423"/>
                  </a:lnTo>
                  <a:lnTo>
                    <a:pt x="2372965" y="2844140"/>
                  </a:lnTo>
                  <a:lnTo>
                    <a:pt x="2334756" y="2867787"/>
                  </a:lnTo>
                  <a:lnTo>
                    <a:pt x="2295818" y="2890342"/>
                  </a:lnTo>
                  <a:lnTo>
                    <a:pt x="2256173" y="2911785"/>
                  </a:lnTo>
                  <a:lnTo>
                    <a:pt x="2215841" y="2932093"/>
                  </a:lnTo>
                  <a:lnTo>
                    <a:pt x="2174845" y="2951246"/>
                  </a:lnTo>
                  <a:lnTo>
                    <a:pt x="2133205" y="2969221"/>
                  </a:lnTo>
                  <a:lnTo>
                    <a:pt x="2090944" y="2985999"/>
                  </a:lnTo>
                  <a:lnTo>
                    <a:pt x="2048081" y="3001557"/>
                  </a:lnTo>
                  <a:lnTo>
                    <a:pt x="2004639" y="3015874"/>
                  </a:lnTo>
                  <a:lnTo>
                    <a:pt x="1960640" y="3028929"/>
                  </a:lnTo>
                  <a:lnTo>
                    <a:pt x="1916103" y="3040700"/>
                  </a:lnTo>
                  <a:lnTo>
                    <a:pt x="1871051" y="3051166"/>
                  </a:lnTo>
                  <a:lnTo>
                    <a:pt x="1825505" y="3060306"/>
                  </a:lnTo>
                  <a:lnTo>
                    <a:pt x="1779486" y="3068099"/>
                  </a:lnTo>
                  <a:lnTo>
                    <a:pt x="1733016" y="3074522"/>
                  </a:lnTo>
                  <a:lnTo>
                    <a:pt x="1686116" y="3079555"/>
                  </a:lnTo>
                  <a:lnTo>
                    <a:pt x="1638808" y="3083177"/>
                  </a:lnTo>
                  <a:lnTo>
                    <a:pt x="1591112" y="3085365"/>
                  </a:lnTo>
                  <a:lnTo>
                    <a:pt x="1543049" y="3086099"/>
                  </a:lnTo>
                  <a:close/>
                </a:path>
              </a:pathLst>
            </a:custGeom>
            <a:solidFill>
              <a:srgbClr val="99B121"/>
            </a:solidFill>
          </p:spPr>
          <p:txBody>
            <a:bodyPr wrap="square" lIns="0" tIns="0" rIns="0" bIns="0" rtlCol="0"/>
            <a:lstStyle/>
            <a:p>
              <a:endParaRPr/>
            </a:p>
          </p:txBody>
        </p:sp>
        <p:sp>
          <p:nvSpPr>
            <p:cNvPr id="15" name="object 10">
              <a:extLst>
                <a:ext uri="{FF2B5EF4-FFF2-40B4-BE49-F238E27FC236}">
                  <a16:creationId xmlns:a16="http://schemas.microsoft.com/office/drawing/2014/main" id="{E57D80F6-191F-694F-4C5F-A2001738D817}"/>
                </a:ext>
              </a:extLst>
            </p:cNvPr>
            <p:cNvSpPr/>
            <p:nvPr/>
          </p:nvSpPr>
          <p:spPr>
            <a:xfrm>
              <a:off x="13657552" y="6172199"/>
              <a:ext cx="3086100" cy="3086100"/>
            </a:xfrm>
            <a:custGeom>
              <a:avLst/>
              <a:gdLst/>
              <a:ahLst/>
              <a:cxnLst/>
              <a:rect l="l" t="t" r="r" b="b"/>
              <a:pathLst>
                <a:path w="3086100" h="3086100">
                  <a:moveTo>
                    <a:pt x="1543049" y="0"/>
                  </a:moveTo>
                  <a:lnTo>
                    <a:pt x="1494987" y="734"/>
                  </a:lnTo>
                  <a:lnTo>
                    <a:pt x="1447291" y="2922"/>
                  </a:lnTo>
                  <a:lnTo>
                    <a:pt x="1399983" y="6544"/>
                  </a:lnTo>
                  <a:lnTo>
                    <a:pt x="1353083" y="11577"/>
                  </a:lnTo>
                  <a:lnTo>
                    <a:pt x="1306613" y="18000"/>
                  </a:lnTo>
                  <a:lnTo>
                    <a:pt x="1260594" y="25793"/>
                  </a:lnTo>
                  <a:lnTo>
                    <a:pt x="1215048" y="34933"/>
                  </a:lnTo>
                  <a:lnTo>
                    <a:pt x="1169996" y="45399"/>
                  </a:lnTo>
                  <a:lnTo>
                    <a:pt x="1125459" y="57170"/>
                  </a:lnTo>
                  <a:lnTo>
                    <a:pt x="1081460" y="70225"/>
                  </a:lnTo>
                  <a:lnTo>
                    <a:pt x="1038018" y="84542"/>
                  </a:lnTo>
                  <a:lnTo>
                    <a:pt x="995155" y="100100"/>
                  </a:lnTo>
                  <a:lnTo>
                    <a:pt x="952894" y="116878"/>
                  </a:lnTo>
                  <a:lnTo>
                    <a:pt x="911254" y="134853"/>
                  </a:lnTo>
                  <a:lnTo>
                    <a:pt x="870258" y="154006"/>
                  </a:lnTo>
                  <a:lnTo>
                    <a:pt x="829926" y="174314"/>
                  </a:lnTo>
                  <a:lnTo>
                    <a:pt x="790281" y="195757"/>
                  </a:lnTo>
                  <a:lnTo>
                    <a:pt x="751343" y="218312"/>
                  </a:lnTo>
                  <a:lnTo>
                    <a:pt x="713134" y="241959"/>
                  </a:lnTo>
                  <a:lnTo>
                    <a:pt x="675675" y="266676"/>
                  </a:lnTo>
                  <a:lnTo>
                    <a:pt x="638987" y="292441"/>
                  </a:lnTo>
                  <a:lnTo>
                    <a:pt x="603092" y="319235"/>
                  </a:lnTo>
                  <a:lnTo>
                    <a:pt x="568012" y="347034"/>
                  </a:lnTo>
                  <a:lnTo>
                    <a:pt x="533766" y="375819"/>
                  </a:lnTo>
                  <a:lnTo>
                    <a:pt x="500378" y="405567"/>
                  </a:lnTo>
                  <a:lnTo>
                    <a:pt x="467868" y="436257"/>
                  </a:lnTo>
                  <a:lnTo>
                    <a:pt x="436257" y="467868"/>
                  </a:lnTo>
                  <a:lnTo>
                    <a:pt x="405567" y="500378"/>
                  </a:lnTo>
                  <a:lnTo>
                    <a:pt x="375819" y="533766"/>
                  </a:lnTo>
                  <a:lnTo>
                    <a:pt x="347034" y="568012"/>
                  </a:lnTo>
                  <a:lnTo>
                    <a:pt x="319235" y="603092"/>
                  </a:lnTo>
                  <a:lnTo>
                    <a:pt x="292441" y="638987"/>
                  </a:lnTo>
                  <a:lnTo>
                    <a:pt x="266676" y="675675"/>
                  </a:lnTo>
                  <a:lnTo>
                    <a:pt x="241959" y="713134"/>
                  </a:lnTo>
                  <a:lnTo>
                    <a:pt x="218312" y="751343"/>
                  </a:lnTo>
                  <a:lnTo>
                    <a:pt x="195757" y="790281"/>
                  </a:lnTo>
                  <a:lnTo>
                    <a:pt x="174314" y="829926"/>
                  </a:lnTo>
                  <a:lnTo>
                    <a:pt x="154006" y="870258"/>
                  </a:lnTo>
                  <a:lnTo>
                    <a:pt x="134853" y="911254"/>
                  </a:lnTo>
                  <a:lnTo>
                    <a:pt x="116878" y="952894"/>
                  </a:lnTo>
                  <a:lnTo>
                    <a:pt x="100100" y="995155"/>
                  </a:lnTo>
                  <a:lnTo>
                    <a:pt x="84542" y="1038018"/>
                  </a:lnTo>
                  <a:lnTo>
                    <a:pt x="70225" y="1081460"/>
                  </a:lnTo>
                  <a:lnTo>
                    <a:pt x="57170" y="1125459"/>
                  </a:lnTo>
                  <a:lnTo>
                    <a:pt x="45399" y="1169996"/>
                  </a:lnTo>
                  <a:lnTo>
                    <a:pt x="34933" y="1215048"/>
                  </a:lnTo>
                  <a:lnTo>
                    <a:pt x="25793" y="1260594"/>
                  </a:lnTo>
                  <a:lnTo>
                    <a:pt x="18000" y="1306613"/>
                  </a:lnTo>
                  <a:lnTo>
                    <a:pt x="11577" y="1353083"/>
                  </a:lnTo>
                  <a:lnTo>
                    <a:pt x="6544" y="1399983"/>
                  </a:lnTo>
                  <a:lnTo>
                    <a:pt x="2922" y="1447291"/>
                  </a:lnTo>
                  <a:lnTo>
                    <a:pt x="734" y="1494987"/>
                  </a:lnTo>
                  <a:lnTo>
                    <a:pt x="0" y="1543049"/>
                  </a:lnTo>
                  <a:lnTo>
                    <a:pt x="734" y="1591111"/>
                  </a:lnTo>
                  <a:lnTo>
                    <a:pt x="2922" y="1638807"/>
                  </a:lnTo>
                  <a:lnTo>
                    <a:pt x="6544" y="1686116"/>
                  </a:lnTo>
                  <a:lnTo>
                    <a:pt x="11577" y="1733016"/>
                  </a:lnTo>
                  <a:lnTo>
                    <a:pt x="18000" y="1779486"/>
                  </a:lnTo>
                  <a:lnTo>
                    <a:pt x="25793" y="1825505"/>
                  </a:lnTo>
                  <a:lnTo>
                    <a:pt x="34933" y="1871051"/>
                  </a:lnTo>
                  <a:lnTo>
                    <a:pt x="45399" y="1916103"/>
                  </a:lnTo>
                  <a:lnTo>
                    <a:pt x="57170" y="1960639"/>
                  </a:lnTo>
                  <a:lnTo>
                    <a:pt x="70225" y="2004639"/>
                  </a:lnTo>
                  <a:lnTo>
                    <a:pt x="84542" y="2048081"/>
                  </a:lnTo>
                  <a:lnTo>
                    <a:pt x="100100" y="2090943"/>
                  </a:lnTo>
                  <a:lnTo>
                    <a:pt x="116878" y="2133205"/>
                  </a:lnTo>
                  <a:lnTo>
                    <a:pt x="134853" y="2174844"/>
                  </a:lnTo>
                  <a:lnTo>
                    <a:pt x="154006" y="2215841"/>
                  </a:lnTo>
                  <a:lnTo>
                    <a:pt x="174314" y="2256172"/>
                  </a:lnTo>
                  <a:lnTo>
                    <a:pt x="195757" y="2295817"/>
                  </a:lnTo>
                  <a:lnTo>
                    <a:pt x="218312" y="2334755"/>
                  </a:lnTo>
                  <a:lnTo>
                    <a:pt x="241959" y="2372965"/>
                  </a:lnTo>
                  <a:lnTo>
                    <a:pt x="266676" y="2410424"/>
                  </a:lnTo>
                  <a:lnTo>
                    <a:pt x="292441" y="2447111"/>
                  </a:lnTo>
                  <a:lnTo>
                    <a:pt x="319235" y="2483006"/>
                  </a:lnTo>
                  <a:lnTo>
                    <a:pt x="347034" y="2518087"/>
                  </a:lnTo>
                  <a:lnTo>
                    <a:pt x="375819" y="2552332"/>
                  </a:lnTo>
                  <a:lnTo>
                    <a:pt x="405567" y="2585721"/>
                  </a:lnTo>
                  <a:lnTo>
                    <a:pt x="436257" y="2618231"/>
                  </a:lnTo>
                  <a:lnTo>
                    <a:pt x="467868" y="2649842"/>
                  </a:lnTo>
                  <a:lnTo>
                    <a:pt x="500378" y="2680532"/>
                  </a:lnTo>
                  <a:lnTo>
                    <a:pt x="533766" y="2710280"/>
                  </a:lnTo>
                  <a:lnTo>
                    <a:pt x="568012" y="2739064"/>
                  </a:lnTo>
                  <a:lnTo>
                    <a:pt x="603092" y="2766864"/>
                  </a:lnTo>
                  <a:lnTo>
                    <a:pt x="638987" y="2793657"/>
                  </a:lnTo>
                  <a:lnTo>
                    <a:pt x="675675" y="2819423"/>
                  </a:lnTo>
                  <a:lnTo>
                    <a:pt x="713134" y="2844140"/>
                  </a:lnTo>
                  <a:lnTo>
                    <a:pt x="751343" y="2867787"/>
                  </a:lnTo>
                  <a:lnTo>
                    <a:pt x="790281" y="2890342"/>
                  </a:lnTo>
                  <a:lnTo>
                    <a:pt x="829926" y="2911784"/>
                  </a:lnTo>
                  <a:lnTo>
                    <a:pt x="870258" y="2932093"/>
                  </a:lnTo>
                  <a:lnTo>
                    <a:pt x="911254" y="2951245"/>
                  </a:lnTo>
                  <a:lnTo>
                    <a:pt x="952894" y="2969221"/>
                  </a:lnTo>
                  <a:lnTo>
                    <a:pt x="995155" y="2985999"/>
                  </a:lnTo>
                  <a:lnTo>
                    <a:pt x="1038018" y="3001556"/>
                  </a:lnTo>
                  <a:lnTo>
                    <a:pt x="1081460" y="3015874"/>
                  </a:lnTo>
                  <a:lnTo>
                    <a:pt x="1125459" y="3028928"/>
                  </a:lnTo>
                  <a:lnTo>
                    <a:pt x="1169996" y="3040699"/>
                  </a:lnTo>
                  <a:lnTo>
                    <a:pt x="1215048" y="3051166"/>
                  </a:lnTo>
                  <a:lnTo>
                    <a:pt x="1260594" y="3060306"/>
                  </a:lnTo>
                  <a:lnTo>
                    <a:pt x="1306613" y="3068098"/>
                  </a:lnTo>
                  <a:lnTo>
                    <a:pt x="1353083" y="3074522"/>
                  </a:lnTo>
                  <a:lnTo>
                    <a:pt x="1399983" y="3079555"/>
                  </a:lnTo>
                  <a:lnTo>
                    <a:pt x="1447291" y="3083176"/>
                  </a:lnTo>
                  <a:lnTo>
                    <a:pt x="1494987" y="3085365"/>
                  </a:lnTo>
                  <a:lnTo>
                    <a:pt x="1543049" y="3086099"/>
                  </a:lnTo>
                  <a:lnTo>
                    <a:pt x="1591111" y="3085365"/>
                  </a:lnTo>
                  <a:lnTo>
                    <a:pt x="1638807" y="3083176"/>
                  </a:lnTo>
                  <a:lnTo>
                    <a:pt x="1686116" y="3079555"/>
                  </a:lnTo>
                  <a:lnTo>
                    <a:pt x="1733016" y="3074522"/>
                  </a:lnTo>
                  <a:lnTo>
                    <a:pt x="1779486" y="3068098"/>
                  </a:lnTo>
                  <a:lnTo>
                    <a:pt x="1825505" y="3060306"/>
                  </a:lnTo>
                  <a:lnTo>
                    <a:pt x="1871051" y="3051166"/>
                  </a:lnTo>
                  <a:lnTo>
                    <a:pt x="1916103" y="3040699"/>
                  </a:lnTo>
                  <a:lnTo>
                    <a:pt x="1960639" y="3028928"/>
                  </a:lnTo>
                  <a:lnTo>
                    <a:pt x="2004639" y="3015874"/>
                  </a:lnTo>
                  <a:lnTo>
                    <a:pt x="2048081" y="3001556"/>
                  </a:lnTo>
                  <a:lnTo>
                    <a:pt x="2090943" y="2985999"/>
                  </a:lnTo>
                  <a:lnTo>
                    <a:pt x="2133205" y="2969221"/>
                  </a:lnTo>
                  <a:lnTo>
                    <a:pt x="2174844" y="2951245"/>
                  </a:lnTo>
                  <a:lnTo>
                    <a:pt x="2215841" y="2932093"/>
                  </a:lnTo>
                  <a:lnTo>
                    <a:pt x="2256172" y="2911784"/>
                  </a:lnTo>
                  <a:lnTo>
                    <a:pt x="2295817" y="2890342"/>
                  </a:lnTo>
                  <a:lnTo>
                    <a:pt x="2334755" y="2867787"/>
                  </a:lnTo>
                  <a:lnTo>
                    <a:pt x="2372965" y="2844140"/>
                  </a:lnTo>
                  <a:lnTo>
                    <a:pt x="2410424" y="2819423"/>
                  </a:lnTo>
                  <a:lnTo>
                    <a:pt x="2447111" y="2793657"/>
                  </a:lnTo>
                  <a:lnTo>
                    <a:pt x="2483006" y="2766864"/>
                  </a:lnTo>
                  <a:lnTo>
                    <a:pt x="2518087" y="2739064"/>
                  </a:lnTo>
                  <a:lnTo>
                    <a:pt x="2552332" y="2710280"/>
                  </a:lnTo>
                  <a:lnTo>
                    <a:pt x="2585721" y="2680532"/>
                  </a:lnTo>
                  <a:lnTo>
                    <a:pt x="2618231" y="2649842"/>
                  </a:lnTo>
                  <a:lnTo>
                    <a:pt x="2649842" y="2618231"/>
                  </a:lnTo>
                  <a:lnTo>
                    <a:pt x="2680532" y="2585721"/>
                  </a:lnTo>
                  <a:lnTo>
                    <a:pt x="2710280" y="2552332"/>
                  </a:lnTo>
                  <a:lnTo>
                    <a:pt x="2739064" y="2518087"/>
                  </a:lnTo>
                  <a:lnTo>
                    <a:pt x="2766864" y="2483006"/>
                  </a:lnTo>
                  <a:lnTo>
                    <a:pt x="2793657" y="2447111"/>
                  </a:lnTo>
                  <a:lnTo>
                    <a:pt x="2819423" y="2410424"/>
                  </a:lnTo>
                  <a:lnTo>
                    <a:pt x="2844140" y="2372965"/>
                  </a:lnTo>
                  <a:lnTo>
                    <a:pt x="2867787" y="2334755"/>
                  </a:lnTo>
                  <a:lnTo>
                    <a:pt x="2890342" y="2295817"/>
                  </a:lnTo>
                  <a:lnTo>
                    <a:pt x="2911784" y="2256172"/>
                  </a:lnTo>
                  <a:lnTo>
                    <a:pt x="2932093" y="2215841"/>
                  </a:lnTo>
                  <a:lnTo>
                    <a:pt x="2951245" y="2174844"/>
                  </a:lnTo>
                  <a:lnTo>
                    <a:pt x="2969221" y="2133205"/>
                  </a:lnTo>
                  <a:lnTo>
                    <a:pt x="2985999" y="2090943"/>
                  </a:lnTo>
                  <a:lnTo>
                    <a:pt x="3001556" y="2048081"/>
                  </a:lnTo>
                  <a:lnTo>
                    <a:pt x="3015874" y="2004639"/>
                  </a:lnTo>
                  <a:lnTo>
                    <a:pt x="3028928" y="1960639"/>
                  </a:lnTo>
                  <a:lnTo>
                    <a:pt x="3040699" y="1916103"/>
                  </a:lnTo>
                  <a:lnTo>
                    <a:pt x="3051166" y="1871051"/>
                  </a:lnTo>
                  <a:lnTo>
                    <a:pt x="3060306" y="1825505"/>
                  </a:lnTo>
                  <a:lnTo>
                    <a:pt x="3068098" y="1779486"/>
                  </a:lnTo>
                  <a:lnTo>
                    <a:pt x="3074522" y="1733016"/>
                  </a:lnTo>
                  <a:lnTo>
                    <a:pt x="3079555" y="1686116"/>
                  </a:lnTo>
                  <a:lnTo>
                    <a:pt x="3083176" y="1638807"/>
                  </a:lnTo>
                  <a:lnTo>
                    <a:pt x="3085365" y="1591111"/>
                  </a:lnTo>
                  <a:lnTo>
                    <a:pt x="3086099" y="1543049"/>
                  </a:lnTo>
                  <a:lnTo>
                    <a:pt x="3085365" y="1494987"/>
                  </a:lnTo>
                  <a:lnTo>
                    <a:pt x="3083176" y="1447291"/>
                  </a:lnTo>
                  <a:lnTo>
                    <a:pt x="3079555" y="1399983"/>
                  </a:lnTo>
                  <a:lnTo>
                    <a:pt x="3074522" y="1353083"/>
                  </a:lnTo>
                  <a:lnTo>
                    <a:pt x="3068098" y="1306613"/>
                  </a:lnTo>
                  <a:lnTo>
                    <a:pt x="3060306" y="1260594"/>
                  </a:lnTo>
                  <a:lnTo>
                    <a:pt x="3051166" y="1215048"/>
                  </a:lnTo>
                  <a:lnTo>
                    <a:pt x="3040699" y="1169996"/>
                  </a:lnTo>
                  <a:lnTo>
                    <a:pt x="3028928" y="1125459"/>
                  </a:lnTo>
                  <a:lnTo>
                    <a:pt x="3015874" y="1081460"/>
                  </a:lnTo>
                  <a:lnTo>
                    <a:pt x="3001556" y="1038018"/>
                  </a:lnTo>
                  <a:lnTo>
                    <a:pt x="2985999" y="995155"/>
                  </a:lnTo>
                  <a:lnTo>
                    <a:pt x="2969221" y="952894"/>
                  </a:lnTo>
                  <a:lnTo>
                    <a:pt x="2951245" y="911254"/>
                  </a:lnTo>
                  <a:lnTo>
                    <a:pt x="2932093" y="870258"/>
                  </a:lnTo>
                  <a:lnTo>
                    <a:pt x="2911784" y="829926"/>
                  </a:lnTo>
                  <a:lnTo>
                    <a:pt x="2890342" y="790281"/>
                  </a:lnTo>
                  <a:lnTo>
                    <a:pt x="2867787" y="751343"/>
                  </a:lnTo>
                  <a:lnTo>
                    <a:pt x="2844140" y="713134"/>
                  </a:lnTo>
                  <a:lnTo>
                    <a:pt x="2819423" y="675675"/>
                  </a:lnTo>
                  <a:lnTo>
                    <a:pt x="2793657" y="638987"/>
                  </a:lnTo>
                  <a:lnTo>
                    <a:pt x="2766864" y="603092"/>
                  </a:lnTo>
                  <a:lnTo>
                    <a:pt x="2739064" y="568012"/>
                  </a:lnTo>
                  <a:lnTo>
                    <a:pt x="2710280" y="533766"/>
                  </a:lnTo>
                  <a:lnTo>
                    <a:pt x="2680532" y="500378"/>
                  </a:lnTo>
                  <a:lnTo>
                    <a:pt x="2649842" y="467868"/>
                  </a:lnTo>
                  <a:lnTo>
                    <a:pt x="2618231" y="436257"/>
                  </a:lnTo>
                  <a:lnTo>
                    <a:pt x="2585721" y="405567"/>
                  </a:lnTo>
                  <a:lnTo>
                    <a:pt x="2552332" y="375819"/>
                  </a:lnTo>
                  <a:lnTo>
                    <a:pt x="2518087" y="347034"/>
                  </a:lnTo>
                  <a:lnTo>
                    <a:pt x="2483006" y="319235"/>
                  </a:lnTo>
                  <a:lnTo>
                    <a:pt x="2447111" y="292441"/>
                  </a:lnTo>
                  <a:lnTo>
                    <a:pt x="2410424" y="266676"/>
                  </a:lnTo>
                  <a:lnTo>
                    <a:pt x="2372965" y="241959"/>
                  </a:lnTo>
                  <a:lnTo>
                    <a:pt x="2334755" y="218312"/>
                  </a:lnTo>
                  <a:lnTo>
                    <a:pt x="2295817" y="195757"/>
                  </a:lnTo>
                  <a:lnTo>
                    <a:pt x="2256172" y="174314"/>
                  </a:lnTo>
                  <a:lnTo>
                    <a:pt x="2215841" y="154006"/>
                  </a:lnTo>
                  <a:lnTo>
                    <a:pt x="2174844" y="134853"/>
                  </a:lnTo>
                  <a:lnTo>
                    <a:pt x="2133205" y="116878"/>
                  </a:lnTo>
                  <a:lnTo>
                    <a:pt x="2090943" y="100100"/>
                  </a:lnTo>
                  <a:lnTo>
                    <a:pt x="2048081" y="84542"/>
                  </a:lnTo>
                  <a:lnTo>
                    <a:pt x="2004639" y="70225"/>
                  </a:lnTo>
                  <a:lnTo>
                    <a:pt x="1960639" y="57170"/>
                  </a:lnTo>
                  <a:lnTo>
                    <a:pt x="1916103" y="45399"/>
                  </a:lnTo>
                  <a:lnTo>
                    <a:pt x="1871051" y="34933"/>
                  </a:lnTo>
                  <a:lnTo>
                    <a:pt x="1825505" y="25793"/>
                  </a:lnTo>
                  <a:lnTo>
                    <a:pt x="1779486" y="18000"/>
                  </a:lnTo>
                  <a:lnTo>
                    <a:pt x="1733016" y="11577"/>
                  </a:lnTo>
                  <a:lnTo>
                    <a:pt x="1686116" y="6544"/>
                  </a:lnTo>
                  <a:lnTo>
                    <a:pt x="1638807" y="2922"/>
                  </a:lnTo>
                  <a:lnTo>
                    <a:pt x="1591111" y="734"/>
                  </a:lnTo>
                  <a:lnTo>
                    <a:pt x="1543049" y="0"/>
                  </a:lnTo>
                </a:path>
              </a:pathLst>
            </a:custGeom>
            <a:ln w="247649">
              <a:solidFill>
                <a:srgbClr val="99B121"/>
              </a:solidFill>
            </a:ln>
          </p:spPr>
          <p:txBody>
            <a:bodyPr wrap="square" lIns="0" tIns="0" rIns="0" bIns="0" rtlCol="0"/>
            <a:lstStyle/>
            <a:p>
              <a:endParaRPr dirty="0"/>
            </a:p>
          </p:txBody>
        </p:sp>
      </p:grpSp>
      <p:sp>
        <p:nvSpPr>
          <p:cNvPr id="17" name="TextBox 16">
            <a:extLst>
              <a:ext uri="{FF2B5EF4-FFF2-40B4-BE49-F238E27FC236}">
                <a16:creationId xmlns:a16="http://schemas.microsoft.com/office/drawing/2014/main" id="{070351D9-2D96-50D2-27D6-666E8A8FC2E0}"/>
              </a:ext>
            </a:extLst>
          </p:cNvPr>
          <p:cNvSpPr txBox="1"/>
          <p:nvPr/>
        </p:nvSpPr>
        <p:spPr>
          <a:xfrm>
            <a:off x="830108" y="3332194"/>
            <a:ext cx="7213225" cy="1631216"/>
          </a:xfrm>
          <a:prstGeom prst="rect">
            <a:avLst/>
          </a:prstGeom>
          <a:noFill/>
        </p:spPr>
        <p:txBody>
          <a:bodyPr wrap="square">
            <a:spAutoFit/>
          </a:bodyPr>
          <a:lstStyle/>
          <a:p>
            <a:pPr algn="just" fontAlgn="t"/>
            <a:r>
              <a:rPr lang="en-GB" sz="2000" b="0" i="0" dirty="0">
                <a:solidFill>
                  <a:schemeClr val="bg1"/>
                </a:solidFill>
                <a:effectLst/>
                <a:latin typeface="Times New Roman" panose="02020603050405020304" pitchFamily="18" charset="0"/>
                <a:cs typeface="Times New Roman" panose="02020603050405020304" pitchFamily="18" charset="0"/>
              </a:rPr>
              <a:t>Many individuals struggle to access reliable nutritional information, resulting in poor dietary choices. Existing resources often lack accuracy, are difficult to understand, or are not readily available, exacerbating public health issues and hindering informed eating decisions.</a:t>
            </a:r>
          </a:p>
        </p:txBody>
      </p:sp>
      <p:sp>
        <p:nvSpPr>
          <p:cNvPr id="19" name="TextBox 18">
            <a:extLst>
              <a:ext uri="{FF2B5EF4-FFF2-40B4-BE49-F238E27FC236}">
                <a16:creationId xmlns:a16="http://schemas.microsoft.com/office/drawing/2014/main" id="{01EEB801-0D0E-E44C-59AC-610C179ABD92}"/>
              </a:ext>
            </a:extLst>
          </p:cNvPr>
          <p:cNvSpPr txBox="1"/>
          <p:nvPr/>
        </p:nvSpPr>
        <p:spPr>
          <a:xfrm>
            <a:off x="841178" y="2422822"/>
            <a:ext cx="7450666" cy="461665"/>
          </a:xfrm>
          <a:prstGeom prst="rect">
            <a:avLst/>
          </a:prstGeom>
          <a:noFill/>
        </p:spPr>
        <p:txBody>
          <a:bodyPr wrap="square">
            <a:spAutoFit/>
          </a:bodyPr>
          <a:lstStyle/>
          <a:p>
            <a:pPr algn="l" fontAlgn="t"/>
            <a:r>
              <a:rPr lang="en-GB" sz="2400" b="1" i="0" dirty="0">
                <a:solidFill>
                  <a:schemeClr val="bg1"/>
                </a:solidFill>
                <a:effectLst/>
                <a:latin typeface="Times New Roman" panose="02020603050405020304" pitchFamily="18" charset="0"/>
                <a:cs typeface="Times New Roman" panose="02020603050405020304" pitchFamily="18" charset="0"/>
              </a:rPr>
              <a:t>Inaccessibility of Accurate Information</a:t>
            </a:r>
          </a:p>
        </p:txBody>
      </p:sp>
      <p:sp>
        <p:nvSpPr>
          <p:cNvPr id="21" name="TextBox 20">
            <a:extLst>
              <a:ext uri="{FF2B5EF4-FFF2-40B4-BE49-F238E27FC236}">
                <a16:creationId xmlns:a16="http://schemas.microsoft.com/office/drawing/2014/main" id="{E443FFAA-182F-6AC7-0414-0DECD6CB9DA3}"/>
              </a:ext>
            </a:extLst>
          </p:cNvPr>
          <p:cNvSpPr txBox="1"/>
          <p:nvPr/>
        </p:nvSpPr>
        <p:spPr>
          <a:xfrm>
            <a:off x="711387" y="5129670"/>
            <a:ext cx="7450666" cy="430887"/>
          </a:xfrm>
          <a:prstGeom prst="rect">
            <a:avLst/>
          </a:prstGeom>
          <a:noFill/>
        </p:spPr>
        <p:txBody>
          <a:bodyPr wrap="square">
            <a:spAutoFit/>
          </a:bodyPr>
          <a:lstStyle/>
          <a:p>
            <a:pPr algn="l" fontAlgn="t"/>
            <a:r>
              <a:rPr lang="en-GB" sz="2200" b="1" i="0" dirty="0">
                <a:solidFill>
                  <a:schemeClr val="bg1"/>
                </a:solidFill>
                <a:effectLst/>
                <a:latin typeface="Times New Roman" panose="02020603050405020304" pitchFamily="18" charset="0"/>
                <a:cs typeface="Times New Roman" panose="02020603050405020304" pitchFamily="18" charset="0"/>
              </a:rPr>
              <a:t>Time-Consuming Manual Processes</a:t>
            </a:r>
          </a:p>
        </p:txBody>
      </p:sp>
      <p:sp>
        <p:nvSpPr>
          <p:cNvPr id="23" name="TextBox 22">
            <a:extLst>
              <a:ext uri="{FF2B5EF4-FFF2-40B4-BE49-F238E27FC236}">
                <a16:creationId xmlns:a16="http://schemas.microsoft.com/office/drawing/2014/main" id="{60955CB2-EFA2-E3A6-782E-F70AA766F6A9}"/>
              </a:ext>
            </a:extLst>
          </p:cNvPr>
          <p:cNvSpPr txBox="1"/>
          <p:nvPr/>
        </p:nvSpPr>
        <p:spPr>
          <a:xfrm>
            <a:off x="773285" y="5726817"/>
            <a:ext cx="7450666" cy="1631216"/>
          </a:xfrm>
          <a:prstGeom prst="rect">
            <a:avLst/>
          </a:prstGeom>
          <a:noFill/>
        </p:spPr>
        <p:txBody>
          <a:bodyPr wrap="square">
            <a:spAutoFit/>
          </a:bodyPr>
          <a:lstStyle/>
          <a:p>
            <a:pPr algn="just" fontAlgn="t"/>
            <a:r>
              <a:rPr lang="en-GB" sz="2000" b="0" i="0" dirty="0">
                <a:solidFill>
                  <a:schemeClr val="bg1"/>
                </a:solidFill>
                <a:effectLst/>
                <a:latin typeface="Times New Roman" panose="02020603050405020304" pitchFamily="18" charset="0"/>
                <a:cs typeface="Times New Roman" panose="02020603050405020304" pitchFamily="18" charset="0"/>
              </a:rPr>
              <a:t>Manual nutritional analysis is often time-consuming, requiring extensive laboratory testing and expert knowledge. This approach delays dietary assessments, complicates meal planning, and inhibits timely health decisions, highlighting the need for more efficient, real-time solutions like DeepNutriScan.</a:t>
            </a:r>
          </a:p>
        </p:txBody>
      </p:sp>
      <p:pic>
        <p:nvPicPr>
          <p:cNvPr id="18" name="Picture 17" descr="A plate of food on a table&#10;&#10;Description automatically generated">
            <a:extLst>
              <a:ext uri="{FF2B5EF4-FFF2-40B4-BE49-F238E27FC236}">
                <a16:creationId xmlns:a16="http://schemas.microsoft.com/office/drawing/2014/main" id="{57C6F5B8-B90B-4380-8F19-8CA3C8B21514}"/>
              </a:ext>
            </a:extLst>
          </p:cNvPr>
          <p:cNvPicPr>
            <a:picLocks noChangeAspect="1"/>
          </p:cNvPicPr>
          <p:nvPr/>
        </p:nvPicPr>
        <p:blipFill rotWithShape="1">
          <a:blip r:embed="rId3"/>
          <a:srcRect l="-1023" t="18751" r="1023" b="27916"/>
          <a:stretch/>
        </p:blipFill>
        <p:spPr>
          <a:xfrm rot="5400000">
            <a:off x="8357698" y="2284937"/>
            <a:ext cx="4552869" cy="4293788"/>
          </a:xfrm>
          <a:prstGeom prst="teardrop">
            <a:avLst/>
          </a:prstGeom>
        </p:spPr>
      </p:pic>
    </p:spTree>
    <p:extLst>
      <p:ext uri="{BB962C8B-B14F-4D97-AF65-F5344CB8AC3E}">
        <p14:creationId xmlns:p14="http://schemas.microsoft.com/office/powerpoint/2010/main" val="3305491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13B3466-0669-8159-47D1-5C74107F318D}"/>
              </a:ext>
            </a:extLst>
          </p:cNvPr>
          <p:cNvPicPr>
            <a:picLocks noChangeAspect="1"/>
          </p:cNvPicPr>
          <p:nvPr/>
        </p:nvPicPr>
        <p:blipFill>
          <a:blip r:embed="rId2"/>
          <a:stretch>
            <a:fillRect/>
          </a:stretch>
        </p:blipFill>
        <p:spPr>
          <a:xfrm>
            <a:off x="0" y="-34824"/>
            <a:ext cx="14630400" cy="8238744"/>
          </a:xfrm>
          <a:prstGeom prst="rect">
            <a:avLst/>
          </a:prstGeom>
        </p:spPr>
      </p:pic>
      <p:sp>
        <p:nvSpPr>
          <p:cNvPr id="4" name="object 4">
            <a:extLst>
              <a:ext uri="{FF2B5EF4-FFF2-40B4-BE49-F238E27FC236}">
                <a16:creationId xmlns:a16="http://schemas.microsoft.com/office/drawing/2014/main" id="{D9246725-D953-CC07-DA4C-C86B043892AC}"/>
              </a:ext>
            </a:extLst>
          </p:cNvPr>
          <p:cNvSpPr/>
          <p:nvPr/>
        </p:nvSpPr>
        <p:spPr>
          <a:xfrm>
            <a:off x="0" y="0"/>
            <a:ext cx="7450666" cy="4233333"/>
          </a:xfrm>
          <a:custGeom>
            <a:avLst/>
            <a:gdLst/>
            <a:ahLst/>
            <a:cxnLst/>
            <a:rect l="l" t="t" r="r" b="b"/>
            <a:pathLst>
              <a:path w="9620885" h="5524500">
                <a:moveTo>
                  <a:pt x="0" y="5041900"/>
                </a:moveTo>
                <a:lnTo>
                  <a:pt x="0" y="0"/>
                </a:lnTo>
                <a:lnTo>
                  <a:pt x="9620693" y="0"/>
                </a:lnTo>
                <a:lnTo>
                  <a:pt x="9614401" y="12700"/>
                </a:lnTo>
                <a:lnTo>
                  <a:pt x="9598069" y="50800"/>
                </a:lnTo>
                <a:lnTo>
                  <a:pt x="9582266" y="88900"/>
                </a:lnTo>
                <a:lnTo>
                  <a:pt x="9566981" y="139700"/>
                </a:lnTo>
                <a:lnTo>
                  <a:pt x="9552203" y="177800"/>
                </a:lnTo>
                <a:lnTo>
                  <a:pt x="9537921" y="215900"/>
                </a:lnTo>
                <a:lnTo>
                  <a:pt x="9524123" y="266700"/>
                </a:lnTo>
                <a:lnTo>
                  <a:pt x="9510800" y="304800"/>
                </a:lnTo>
                <a:lnTo>
                  <a:pt x="9497939" y="342900"/>
                </a:lnTo>
                <a:lnTo>
                  <a:pt x="9485529" y="393700"/>
                </a:lnTo>
                <a:lnTo>
                  <a:pt x="9473561" y="431800"/>
                </a:lnTo>
                <a:lnTo>
                  <a:pt x="9462022" y="469900"/>
                </a:lnTo>
                <a:lnTo>
                  <a:pt x="9450902" y="508000"/>
                </a:lnTo>
                <a:lnTo>
                  <a:pt x="9440189" y="558800"/>
                </a:lnTo>
                <a:lnTo>
                  <a:pt x="9429872" y="596900"/>
                </a:lnTo>
                <a:lnTo>
                  <a:pt x="9419942" y="635000"/>
                </a:lnTo>
                <a:lnTo>
                  <a:pt x="9410385" y="685800"/>
                </a:lnTo>
                <a:lnTo>
                  <a:pt x="9401192" y="723900"/>
                </a:lnTo>
                <a:lnTo>
                  <a:pt x="9392351" y="762000"/>
                </a:lnTo>
                <a:lnTo>
                  <a:pt x="9383852" y="800100"/>
                </a:lnTo>
                <a:lnTo>
                  <a:pt x="9375683" y="850900"/>
                </a:lnTo>
                <a:lnTo>
                  <a:pt x="9367833" y="889000"/>
                </a:lnTo>
                <a:lnTo>
                  <a:pt x="9360291" y="927100"/>
                </a:lnTo>
                <a:lnTo>
                  <a:pt x="9353047" y="965200"/>
                </a:lnTo>
                <a:lnTo>
                  <a:pt x="9346088" y="1016000"/>
                </a:lnTo>
                <a:lnTo>
                  <a:pt x="9339405" y="1054100"/>
                </a:lnTo>
                <a:lnTo>
                  <a:pt x="9332986" y="1092200"/>
                </a:lnTo>
                <a:lnTo>
                  <a:pt x="9326819" y="1130300"/>
                </a:lnTo>
                <a:lnTo>
                  <a:pt x="9320895" y="1181100"/>
                </a:lnTo>
                <a:lnTo>
                  <a:pt x="9315202" y="1219200"/>
                </a:lnTo>
                <a:lnTo>
                  <a:pt x="9309728" y="1257300"/>
                </a:lnTo>
                <a:lnTo>
                  <a:pt x="9304464" y="1295400"/>
                </a:lnTo>
                <a:lnTo>
                  <a:pt x="9299397" y="1346200"/>
                </a:lnTo>
                <a:lnTo>
                  <a:pt x="9294517" y="1384300"/>
                </a:lnTo>
                <a:lnTo>
                  <a:pt x="9289812" y="1422400"/>
                </a:lnTo>
                <a:lnTo>
                  <a:pt x="9285273" y="1460500"/>
                </a:lnTo>
                <a:lnTo>
                  <a:pt x="9280887" y="1498600"/>
                </a:lnTo>
                <a:lnTo>
                  <a:pt x="9276643" y="1549400"/>
                </a:lnTo>
                <a:lnTo>
                  <a:pt x="9272531" y="1587500"/>
                </a:lnTo>
                <a:lnTo>
                  <a:pt x="9268540" y="1625600"/>
                </a:lnTo>
                <a:lnTo>
                  <a:pt x="9264658" y="1663700"/>
                </a:lnTo>
                <a:lnTo>
                  <a:pt x="9260875" y="1701800"/>
                </a:lnTo>
                <a:lnTo>
                  <a:pt x="9257179" y="1739900"/>
                </a:lnTo>
                <a:lnTo>
                  <a:pt x="9253560" y="1790700"/>
                </a:lnTo>
                <a:lnTo>
                  <a:pt x="9250006" y="1828800"/>
                </a:lnTo>
                <a:lnTo>
                  <a:pt x="9246506" y="1866900"/>
                </a:lnTo>
                <a:lnTo>
                  <a:pt x="9243049" y="1905000"/>
                </a:lnTo>
                <a:lnTo>
                  <a:pt x="9226029" y="2108200"/>
                </a:lnTo>
                <a:lnTo>
                  <a:pt x="9222601" y="2146300"/>
                </a:lnTo>
                <a:lnTo>
                  <a:pt x="9219138" y="2184400"/>
                </a:lnTo>
                <a:lnTo>
                  <a:pt x="9215630" y="2222500"/>
                </a:lnTo>
                <a:lnTo>
                  <a:pt x="9212067" y="2260600"/>
                </a:lnTo>
                <a:lnTo>
                  <a:pt x="9208436" y="2298700"/>
                </a:lnTo>
                <a:lnTo>
                  <a:pt x="9204727" y="2336800"/>
                </a:lnTo>
                <a:lnTo>
                  <a:pt x="9200928" y="2374900"/>
                </a:lnTo>
                <a:lnTo>
                  <a:pt x="9197030" y="2413000"/>
                </a:lnTo>
                <a:lnTo>
                  <a:pt x="9193020" y="2451100"/>
                </a:lnTo>
                <a:lnTo>
                  <a:pt x="9188888" y="2489200"/>
                </a:lnTo>
                <a:lnTo>
                  <a:pt x="9184623" y="2527300"/>
                </a:lnTo>
                <a:lnTo>
                  <a:pt x="9180213" y="2565400"/>
                </a:lnTo>
                <a:lnTo>
                  <a:pt x="9175648" y="2603500"/>
                </a:lnTo>
                <a:lnTo>
                  <a:pt x="9170916" y="2641600"/>
                </a:lnTo>
                <a:lnTo>
                  <a:pt x="9166007" y="2679700"/>
                </a:lnTo>
                <a:lnTo>
                  <a:pt x="9160909" y="2717800"/>
                </a:lnTo>
                <a:lnTo>
                  <a:pt x="9155612" y="2755900"/>
                </a:lnTo>
                <a:lnTo>
                  <a:pt x="9150104" y="2794000"/>
                </a:lnTo>
                <a:lnTo>
                  <a:pt x="9144375" y="2832100"/>
                </a:lnTo>
                <a:lnTo>
                  <a:pt x="9138412" y="2870200"/>
                </a:lnTo>
                <a:lnTo>
                  <a:pt x="9132206" y="2908300"/>
                </a:lnTo>
                <a:lnTo>
                  <a:pt x="9125746" y="2946400"/>
                </a:lnTo>
                <a:lnTo>
                  <a:pt x="9119019" y="2984500"/>
                </a:lnTo>
                <a:lnTo>
                  <a:pt x="9112016" y="3022600"/>
                </a:lnTo>
                <a:lnTo>
                  <a:pt x="9104725" y="3060700"/>
                </a:lnTo>
                <a:lnTo>
                  <a:pt x="9097135" y="3098800"/>
                </a:lnTo>
                <a:lnTo>
                  <a:pt x="9089235" y="3136900"/>
                </a:lnTo>
                <a:lnTo>
                  <a:pt x="9081014" y="3175000"/>
                </a:lnTo>
                <a:lnTo>
                  <a:pt x="9072460" y="3200400"/>
                </a:lnTo>
                <a:lnTo>
                  <a:pt x="9063564" y="3238500"/>
                </a:lnTo>
                <a:lnTo>
                  <a:pt x="9054314" y="3276600"/>
                </a:lnTo>
                <a:lnTo>
                  <a:pt x="9044699" y="3314700"/>
                </a:lnTo>
                <a:lnTo>
                  <a:pt x="9034707" y="3352800"/>
                </a:lnTo>
                <a:lnTo>
                  <a:pt x="9024328" y="3390900"/>
                </a:lnTo>
                <a:lnTo>
                  <a:pt x="9013551" y="3416300"/>
                </a:lnTo>
                <a:lnTo>
                  <a:pt x="9002365" y="3454400"/>
                </a:lnTo>
                <a:lnTo>
                  <a:pt x="8990758" y="3492500"/>
                </a:lnTo>
                <a:lnTo>
                  <a:pt x="8978720" y="3530600"/>
                </a:lnTo>
                <a:lnTo>
                  <a:pt x="8966239" y="3568700"/>
                </a:lnTo>
                <a:lnTo>
                  <a:pt x="8953305" y="3594100"/>
                </a:lnTo>
                <a:lnTo>
                  <a:pt x="8939907" y="3632200"/>
                </a:lnTo>
                <a:lnTo>
                  <a:pt x="8926033" y="3670300"/>
                </a:lnTo>
                <a:lnTo>
                  <a:pt x="8911672" y="3708400"/>
                </a:lnTo>
                <a:lnTo>
                  <a:pt x="8896814" y="3733800"/>
                </a:lnTo>
                <a:lnTo>
                  <a:pt x="8881447" y="3771900"/>
                </a:lnTo>
                <a:lnTo>
                  <a:pt x="8865560" y="3810000"/>
                </a:lnTo>
                <a:lnTo>
                  <a:pt x="8849143" y="3835400"/>
                </a:lnTo>
                <a:lnTo>
                  <a:pt x="8832184" y="3873500"/>
                </a:lnTo>
                <a:lnTo>
                  <a:pt x="8814672" y="3911600"/>
                </a:lnTo>
                <a:lnTo>
                  <a:pt x="8796597" y="3937000"/>
                </a:lnTo>
                <a:lnTo>
                  <a:pt x="8777946" y="3975100"/>
                </a:lnTo>
                <a:lnTo>
                  <a:pt x="8758710" y="4000500"/>
                </a:lnTo>
                <a:lnTo>
                  <a:pt x="8738876" y="4038600"/>
                </a:lnTo>
                <a:lnTo>
                  <a:pt x="8718435" y="4076700"/>
                </a:lnTo>
                <a:lnTo>
                  <a:pt x="8697375" y="4102100"/>
                </a:lnTo>
                <a:lnTo>
                  <a:pt x="8675684" y="4140200"/>
                </a:lnTo>
                <a:lnTo>
                  <a:pt x="8653352" y="4165600"/>
                </a:lnTo>
                <a:lnTo>
                  <a:pt x="8630369" y="4203700"/>
                </a:lnTo>
                <a:lnTo>
                  <a:pt x="8606722" y="4229100"/>
                </a:lnTo>
                <a:lnTo>
                  <a:pt x="8582401" y="4267200"/>
                </a:lnTo>
                <a:lnTo>
                  <a:pt x="8557394" y="4292600"/>
                </a:lnTo>
                <a:lnTo>
                  <a:pt x="8531691" y="4330700"/>
                </a:lnTo>
                <a:lnTo>
                  <a:pt x="8505281" y="4356100"/>
                </a:lnTo>
                <a:lnTo>
                  <a:pt x="8478153" y="4394200"/>
                </a:lnTo>
                <a:lnTo>
                  <a:pt x="8450295" y="4419600"/>
                </a:lnTo>
                <a:lnTo>
                  <a:pt x="8421697" y="4457700"/>
                </a:lnTo>
                <a:lnTo>
                  <a:pt x="8392347" y="4483100"/>
                </a:lnTo>
                <a:lnTo>
                  <a:pt x="8377291" y="4495800"/>
                </a:lnTo>
                <a:lnTo>
                  <a:pt x="1999960" y="4495800"/>
                </a:lnTo>
                <a:lnTo>
                  <a:pt x="1947203" y="4508500"/>
                </a:lnTo>
                <a:lnTo>
                  <a:pt x="1789712" y="4508500"/>
                </a:lnTo>
                <a:lnTo>
                  <a:pt x="1737673" y="4521200"/>
                </a:lnTo>
                <a:lnTo>
                  <a:pt x="1685962" y="4521200"/>
                </a:lnTo>
                <a:lnTo>
                  <a:pt x="1634637" y="4533900"/>
                </a:lnTo>
                <a:lnTo>
                  <a:pt x="1533386" y="4533900"/>
                </a:lnTo>
                <a:lnTo>
                  <a:pt x="1483579" y="4546600"/>
                </a:lnTo>
                <a:lnTo>
                  <a:pt x="1434395" y="4546600"/>
                </a:lnTo>
                <a:lnTo>
                  <a:pt x="1338137" y="4572000"/>
                </a:lnTo>
                <a:lnTo>
                  <a:pt x="1291182" y="4572000"/>
                </a:lnTo>
                <a:lnTo>
                  <a:pt x="1245087" y="4584700"/>
                </a:lnTo>
                <a:lnTo>
                  <a:pt x="1199914" y="4584700"/>
                </a:lnTo>
                <a:lnTo>
                  <a:pt x="1112565" y="4610100"/>
                </a:lnTo>
                <a:lnTo>
                  <a:pt x="810474" y="4686300"/>
                </a:lnTo>
                <a:lnTo>
                  <a:pt x="714255" y="4711700"/>
                </a:lnTo>
                <a:lnTo>
                  <a:pt x="666885" y="4737100"/>
                </a:lnTo>
                <a:lnTo>
                  <a:pt x="619979" y="4749800"/>
                </a:lnTo>
                <a:lnTo>
                  <a:pt x="573515" y="4775200"/>
                </a:lnTo>
                <a:lnTo>
                  <a:pt x="527470" y="4787900"/>
                </a:lnTo>
                <a:lnTo>
                  <a:pt x="481822" y="4813300"/>
                </a:lnTo>
                <a:lnTo>
                  <a:pt x="436549" y="4826000"/>
                </a:lnTo>
                <a:lnTo>
                  <a:pt x="391628" y="4851400"/>
                </a:lnTo>
                <a:lnTo>
                  <a:pt x="347038" y="4864100"/>
                </a:lnTo>
                <a:lnTo>
                  <a:pt x="258760" y="4914900"/>
                </a:lnTo>
                <a:lnTo>
                  <a:pt x="215029" y="4927600"/>
                </a:lnTo>
                <a:lnTo>
                  <a:pt x="85195" y="5003800"/>
                </a:lnTo>
                <a:lnTo>
                  <a:pt x="42296" y="5016500"/>
                </a:lnTo>
                <a:lnTo>
                  <a:pt x="0" y="5041900"/>
                </a:lnTo>
                <a:close/>
              </a:path>
              <a:path w="9620885" h="5524500">
                <a:moveTo>
                  <a:pt x="6631691" y="5461000"/>
                </a:moveTo>
                <a:lnTo>
                  <a:pt x="5347022" y="5461000"/>
                </a:lnTo>
                <a:lnTo>
                  <a:pt x="5300630" y="5448300"/>
                </a:lnTo>
                <a:lnTo>
                  <a:pt x="4675193" y="5270500"/>
                </a:lnTo>
                <a:lnTo>
                  <a:pt x="4632254" y="5245100"/>
                </a:lnTo>
                <a:lnTo>
                  <a:pt x="4504838" y="5207000"/>
                </a:lnTo>
                <a:lnTo>
                  <a:pt x="4462835" y="5181600"/>
                </a:lnTo>
                <a:lnTo>
                  <a:pt x="4379535" y="5156200"/>
                </a:lnTo>
                <a:lnTo>
                  <a:pt x="4338238" y="5130800"/>
                </a:lnTo>
                <a:lnTo>
                  <a:pt x="4256355" y="5105400"/>
                </a:lnTo>
                <a:lnTo>
                  <a:pt x="4215769" y="5080000"/>
                </a:lnTo>
                <a:lnTo>
                  <a:pt x="4135309" y="5054600"/>
                </a:lnTo>
                <a:lnTo>
                  <a:pt x="4095437" y="5029200"/>
                </a:lnTo>
                <a:lnTo>
                  <a:pt x="4055803" y="5016500"/>
                </a:lnTo>
                <a:lnTo>
                  <a:pt x="4016409" y="4991100"/>
                </a:lnTo>
                <a:lnTo>
                  <a:pt x="3938339" y="4965700"/>
                </a:lnTo>
                <a:lnTo>
                  <a:pt x="3785088" y="4889500"/>
                </a:lnTo>
                <a:lnTo>
                  <a:pt x="3709913" y="4864100"/>
                </a:lnTo>
                <a:lnTo>
                  <a:pt x="3672689" y="4838700"/>
                </a:lnTo>
                <a:lnTo>
                  <a:pt x="3526232" y="4787900"/>
                </a:lnTo>
                <a:lnTo>
                  <a:pt x="3490229" y="4762500"/>
                </a:lnTo>
                <a:lnTo>
                  <a:pt x="3279376" y="4686300"/>
                </a:lnTo>
                <a:lnTo>
                  <a:pt x="3044659" y="4597400"/>
                </a:lnTo>
                <a:lnTo>
                  <a:pt x="3012127" y="4597400"/>
                </a:lnTo>
                <a:lnTo>
                  <a:pt x="2947817" y="4572000"/>
                </a:lnTo>
                <a:lnTo>
                  <a:pt x="2916039" y="4572000"/>
                </a:lnTo>
                <a:lnTo>
                  <a:pt x="2884514" y="4559300"/>
                </a:lnTo>
                <a:lnTo>
                  <a:pt x="2853241" y="4559300"/>
                </a:lnTo>
                <a:lnTo>
                  <a:pt x="2761872" y="4533900"/>
                </a:lnTo>
                <a:lnTo>
                  <a:pt x="2714870" y="4533900"/>
                </a:lnTo>
                <a:lnTo>
                  <a:pt x="2667070" y="4521200"/>
                </a:lnTo>
                <a:lnTo>
                  <a:pt x="2569311" y="4521200"/>
                </a:lnTo>
                <a:lnTo>
                  <a:pt x="2519470" y="4508500"/>
                </a:lnTo>
                <a:lnTo>
                  <a:pt x="2418164" y="4508500"/>
                </a:lnTo>
                <a:lnTo>
                  <a:pt x="2366816" y="4495800"/>
                </a:lnTo>
                <a:lnTo>
                  <a:pt x="8377291" y="4495800"/>
                </a:lnTo>
                <a:lnTo>
                  <a:pt x="8362235" y="4508500"/>
                </a:lnTo>
                <a:lnTo>
                  <a:pt x="8331349" y="4546600"/>
                </a:lnTo>
                <a:lnTo>
                  <a:pt x="8299678" y="4572000"/>
                </a:lnTo>
                <a:lnTo>
                  <a:pt x="8267212" y="4610100"/>
                </a:lnTo>
                <a:lnTo>
                  <a:pt x="8233939" y="4635500"/>
                </a:lnTo>
                <a:lnTo>
                  <a:pt x="8199849" y="4660900"/>
                </a:lnTo>
                <a:lnTo>
                  <a:pt x="8164929" y="4699000"/>
                </a:lnTo>
                <a:lnTo>
                  <a:pt x="8129170" y="4724400"/>
                </a:lnTo>
                <a:lnTo>
                  <a:pt x="8092560" y="4749800"/>
                </a:lnTo>
                <a:lnTo>
                  <a:pt x="8055088" y="4775200"/>
                </a:lnTo>
                <a:lnTo>
                  <a:pt x="8016744" y="4813300"/>
                </a:lnTo>
                <a:lnTo>
                  <a:pt x="7977515" y="4838700"/>
                </a:lnTo>
                <a:lnTo>
                  <a:pt x="7937391" y="4864100"/>
                </a:lnTo>
                <a:lnTo>
                  <a:pt x="7896362" y="4889500"/>
                </a:lnTo>
                <a:lnTo>
                  <a:pt x="7854415" y="4927600"/>
                </a:lnTo>
                <a:lnTo>
                  <a:pt x="7811540" y="4953000"/>
                </a:lnTo>
                <a:lnTo>
                  <a:pt x="7767726" y="4978400"/>
                </a:lnTo>
                <a:lnTo>
                  <a:pt x="7722962" y="5003800"/>
                </a:lnTo>
                <a:lnTo>
                  <a:pt x="7677236" y="5029200"/>
                </a:lnTo>
                <a:lnTo>
                  <a:pt x="7630539" y="5054600"/>
                </a:lnTo>
                <a:lnTo>
                  <a:pt x="7582858" y="5080000"/>
                </a:lnTo>
                <a:lnTo>
                  <a:pt x="7534182" y="5105400"/>
                </a:lnTo>
                <a:lnTo>
                  <a:pt x="7484501" y="5143500"/>
                </a:lnTo>
                <a:lnTo>
                  <a:pt x="7382080" y="5194300"/>
                </a:lnTo>
                <a:lnTo>
                  <a:pt x="7329317" y="5219700"/>
                </a:lnTo>
                <a:lnTo>
                  <a:pt x="7219646" y="5270500"/>
                </a:lnTo>
                <a:lnTo>
                  <a:pt x="7165128" y="5283200"/>
                </a:lnTo>
                <a:lnTo>
                  <a:pt x="7056729" y="5334000"/>
                </a:lnTo>
                <a:lnTo>
                  <a:pt x="7002850" y="5346700"/>
                </a:lnTo>
                <a:lnTo>
                  <a:pt x="6949183" y="5372100"/>
                </a:lnTo>
                <a:lnTo>
                  <a:pt x="6842493" y="5397500"/>
                </a:lnTo>
                <a:lnTo>
                  <a:pt x="6789469" y="5422900"/>
                </a:lnTo>
                <a:lnTo>
                  <a:pt x="6631691" y="5461000"/>
                </a:lnTo>
                <a:close/>
              </a:path>
              <a:path w="9620885" h="5524500">
                <a:moveTo>
                  <a:pt x="6424351" y="5499100"/>
                </a:moveTo>
                <a:lnTo>
                  <a:pt x="5582380" y="5499100"/>
                </a:lnTo>
                <a:lnTo>
                  <a:pt x="5534857" y="5486400"/>
                </a:lnTo>
                <a:lnTo>
                  <a:pt x="5487559" y="5486400"/>
                </a:lnTo>
                <a:lnTo>
                  <a:pt x="5393641" y="5461000"/>
                </a:lnTo>
                <a:lnTo>
                  <a:pt x="6579531" y="5461000"/>
                </a:lnTo>
                <a:lnTo>
                  <a:pt x="6424351" y="5499100"/>
                </a:lnTo>
                <a:close/>
              </a:path>
              <a:path w="9620885" h="5524500">
                <a:moveTo>
                  <a:pt x="6321987" y="5511800"/>
                </a:moveTo>
                <a:lnTo>
                  <a:pt x="5678101" y="5511800"/>
                </a:lnTo>
                <a:lnTo>
                  <a:pt x="5630128" y="5499100"/>
                </a:lnTo>
                <a:lnTo>
                  <a:pt x="6373060" y="5499100"/>
                </a:lnTo>
                <a:lnTo>
                  <a:pt x="6321987" y="5511800"/>
                </a:lnTo>
                <a:close/>
              </a:path>
              <a:path w="9620885" h="5524500">
                <a:moveTo>
                  <a:pt x="6170084" y="5524500"/>
                </a:moveTo>
                <a:lnTo>
                  <a:pt x="5872228" y="5524500"/>
                </a:lnTo>
                <a:lnTo>
                  <a:pt x="5823361" y="5511800"/>
                </a:lnTo>
                <a:lnTo>
                  <a:pt x="6220499" y="5511800"/>
                </a:lnTo>
                <a:lnTo>
                  <a:pt x="6170084" y="5524500"/>
                </a:lnTo>
                <a:close/>
              </a:path>
            </a:pathLst>
          </a:custGeom>
          <a:solidFill>
            <a:srgbClr val="005C4F"/>
          </a:solidFill>
        </p:spPr>
        <p:txBody>
          <a:bodyPr wrap="square" lIns="0" tIns="0" rIns="0" bIns="0" rtlCol="0"/>
          <a:lstStyle/>
          <a:p>
            <a:endParaRPr/>
          </a:p>
        </p:txBody>
      </p:sp>
      <p:sp>
        <p:nvSpPr>
          <p:cNvPr id="8" name="TextBox 7">
            <a:extLst>
              <a:ext uri="{FF2B5EF4-FFF2-40B4-BE49-F238E27FC236}">
                <a16:creationId xmlns:a16="http://schemas.microsoft.com/office/drawing/2014/main" id="{22DFA3B8-4552-1152-0F0A-837B06CB6AF1}"/>
              </a:ext>
            </a:extLst>
          </p:cNvPr>
          <p:cNvSpPr txBox="1"/>
          <p:nvPr/>
        </p:nvSpPr>
        <p:spPr>
          <a:xfrm>
            <a:off x="7188200" y="1036422"/>
            <a:ext cx="7450666" cy="461665"/>
          </a:xfrm>
          <a:prstGeom prst="rect">
            <a:avLst/>
          </a:prstGeom>
          <a:noFill/>
        </p:spPr>
        <p:txBody>
          <a:bodyPr wrap="square">
            <a:spAutoFit/>
          </a:bodyPr>
          <a:lstStyle/>
          <a:p>
            <a:pPr algn="l" fontAlgn="t"/>
            <a:r>
              <a:rPr lang="en-GB" sz="2400" b="1" i="0" dirty="0">
                <a:solidFill>
                  <a:schemeClr val="bg1"/>
                </a:solidFill>
                <a:effectLst/>
                <a:latin typeface="Times New Roman" panose="02020603050405020304" pitchFamily="18" charset="0"/>
                <a:cs typeface="Times New Roman" panose="02020603050405020304" pitchFamily="18" charset="0"/>
              </a:rPr>
              <a:t>Variability in Food Composition</a:t>
            </a:r>
          </a:p>
        </p:txBody>
      </p:sp>
      <p:sp>
        <p:nvSpPr>
          <p:cNvPr id="10" name="TextBox 9">
            <a:extLst>
              <a:ext uri="{FF2B5EF4-FFF2-40B4-BE49-F238E27FC236}">
                <a16:creationId xmlns:a16="http://schemas.microsoft.com/office/drawing/2014/main" id="{57A16DC3-B6E8-4BE4-ED7D-305B68A32E7F}"/>
              </a:ext>
            </a:extLst>
          </p:cNvPr>
          <p:cNvSpPr txBox="1"/>
          <p:nvPr/>
        </p:nvSpPr>
        <p:spPr>
          <a:xfrm>
            <a:off x="7179732" y="1840449"/>
            <a:ext cx="7196668" cy="1938992"/>
          </a:xfrm>
          <a:prstGeom prst="rect">
            <a:avLst/>
          </a:prstGeom>
          <a:noFill/>
        </p:spPr>
        <p:txBody>
          <a:bodyPr wrap="square">
            <a:spAutoFit/>
          </a:bodyPr>
          <a:lstStyle/>
          <a:p>
            <a:pPr algn="just" fontAlgn="t"/>
            <a:r>
              <a:rPr lang="en-GB" sz="2000" b="0" i="0" dirty="0">
                <a:solidFill>
                  <a:schemeClr val="bg1"/>
                </a:solidFill>
                <a:effectLst/>
                <a:latin typeface="Times New Roman" panose="02020603050405020304" pitchFamily="18" charset="0"/>
                <a:cs typeface="Times New Roman" panose="02020603050405020304" pitchFamily="18" charset="0"/>
              </a:rPr>
              <a:t>Variability in food composition poses significant challenges in nutritional analysis. Factors such as agricultural practices, processing methods, and storage conditions can alter nutrient levels, leading to inconsistencies. Accurate detection and analysis require advanced machine learning techniques to account for this variability and improve dietary assessments.</a:t>
            </a:r>
          </a:p>
        </p:txBody>
      </p:sp>
      <p:sp>
        <p:nvSpPr>
          <p:cNvPr id="12" name="TextBox 11">
            <a:extLst>
              <a:ext uri="{FF2B5EF4-FFF2-40B4-BE49-F238E27FC236}">
                <a16:creationId xmlns:a16="http://schemas.microsoft.com/office/drawing/2014/main" id="{D71D8C21-B33B-2E00-2D7B-F1C1A94EB90C}"/>
              </a:ext>
            </a:extLst>
          </p:cNvPr>
          <p:cNvSpPr txBox="1"/>
          <p:nvPr/>
        </p:nvSpPr>
        <p:spPr>
          <a:xfrm>
            <a:off x="7179732" y="4750875"/>
            <a:ext cx="7628466" cy="461665"/>
          </a:xfrm>
          <a:prstGeom prst="rect">
            <a:avLst/>
          </a:prstGeom>
          <a:noFill/>
        </p:spPr>
        <p:txBody>
          <a:bodyPr wrap="square">
            <a:spAutoFit/>
          </a:bodyPr>
          <a:lstStyle/>
          <a:p>
            <a:pPr algn="l" fontAlgn="t"/>
            <a:r>
              <a:rPr lang="en-GB" sz="2400" b="1" i="0" dirty="0">
                <a:solidFill>
                  <a:schemeClr val="bg1"/>
                </a:solidFill>
                <a:effectLst/>
                <a:latin typeface="Times New Roman" panose="02020603050405020304" pitchFamily="18" charset="0"/>
                <a:cs typeface="Times New Roman" panose="02020603050405020304" pitchFamily="18" charset="0"/>
              </a:rPr>
              <a:t>Poor Integration with Existing Systems</a:t>
            </a:r>
          </a:p>
        </p:txBody>
      </p:sp>
      <p:sp>
        <p:nvSpPr>
          <p:cNvPr id="18" name="TextBox 17">
            <a:extLst>
              <a:ext uri="{FF2B5EF4-FFF2-40B4-BE49-F238E27FC236}">
                <a16:creationId xmlns:a16="http://schemas.microsoft.com/office/drawing/2014/main" id="{CFD755BC-23E8-06C2-DEC0-61F196C63D0E}"/>
              </a:ext>
            </a:extLst>
          </p:cNvPr>
          <p:cNvSpPr txBox="1"/>
          <p:nvPr/>
        </p:nvSpPr>
        <p:spPr>
          <a:xfrm>
            <a:off x="7179732" y="5435600"/>
            <a:ext cx="7196668" cy="1631216"/>
          </a:xfrm>
          <a:prstGeom prst="rect">
            <a:avLst/>
          </a:prstGeom>
          <a:noFill/>
        </p:spPr>
        <p:txBody>
          <a:bodyPr wrap="square">
            <a:spAutoFit/>
          </a:bodyPr>
          <a:lstStyle/>
          <a:p>
            <a:pPr algn="just" fontAlgn="t"/>
            <a:r>
              <a:rPr lang="en-GB" sz="2000" b="0" i="0" dirty="0">
                <a:solidFill>
                  <a:schemeClr val="bg1"/>
                </a:solidFill>
                <a:effectLst/>
                <a:latin typeface="Times New Roman" panose="02020603050405020304" pitchFamily="18" charset="0"/>
                <a:cs typeface="Times New Roman" panose="02020603050405020304" pitchFamily="18" charset="0"/>
              </a:rPr>
              <a:t>Existing food analysis systems often lack seamless integration with modern technologies, leading to fragmented data management and inefficient workflows. This hinders the real-time capabilities of DeepNutriScan, preventing users from accessing comprehensive nutritional insights easily and impeding informed dietary choices.</a:t>
            </a:r>
          </a:p>
        </p:txBody>
      </p:sp>
      <p:sp>
        <p:nvSpPr>
          <p:cNvPr id="11" name="object 9">
            <a:extLst>
              <a:ext uri="{FF2B5EF4-FFF2-40B4-BE49-F238E27FC236}">
                <a16:creationId xmlns:a16="http://schemas.microsoft.com/office/drawing/2014/main" id="{C7DBA070-D01A-44C2-9EDE-6B1B839C0237}"/>
              </a:ext>
            </a:extLst>
          </p:cNvPr>
          <p:cNvSpPr/>
          <p:nvPr/>
        </p:nvSpPr>
        <p:spPr>
          <a:xfrm>
            <a:off x="767176" y="660235"/>
            <a:ext cx="4231941" cy="3607922"/>
          </a:xfrm>
          <a:custGeom>
            <a:avLst/>
            <a:gdLst/>
            <a:ahLst/>
            <a:cxnLst/>
            <a:rect l="l" t="t" r="r" b="b"/>
            <a:pathLst>
              <a:path w="3086100" h="3086100">
                <a:moveTo>
                  <a:pt x="1543049" y="3086099"/>
                </a:moveTo>
                <a:lnTo>
                  <a:pt x="1494987" y="3085365"/>
                </a:lnTo>
                <a:lnTo>
                  <a:pt x="1447291" y="3083177"/>
                </a:lnTo>
                <a:lnTo>
                  <a:pt x="1399983" y="3079555"/>
                </a:lnTo>
                <a:lnTo>
                  <a:pt x="1353083" y="3074522"/>
                </a:lnTo>
                <a:lnTo>
                  <a:pt x="1306613" y="3068099"/>
                </a:lnTo>
                <a:lnTo>
                  <a:pt x="1260594" y="3060306"/>
                </a:lnTo>
                <a:lnTo>
                  <a:pt x="1215048" y="3051166"/>
                </a:lnTo>
                <a:lnTo>
                  <a:pt x="1169996" y="3040700"/>
                </a:lnTo>
                <a:lnTo>
                  <a:pt x="1125460" y="3028929"/>
                </a:lnTo>
                <a:lnTo>
                  <a:pt x="1081460" y="3015874"/>
                </a:lnTo>
                <a:lnTo>
                  <a:pt x="1038018" y="3001557"/>
                </a:lnTo>
                <a:lnTo>
                  <a:pt x="995155" y="2985999"/>
                </a:lnTo>
                <a:lnTo>
                  <a:pt x="952894"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2" y="2739065"/>
                </a:lnTo>
                <a:lnTo>
                  <a:pt x="533766" y="2710280"/>
                </a:lnTo>
                <a:lnTo>
                  <a:pt x="500378" y="2680532"/>
                </a:lnTo>
                <a:lnTo>
                  <a:pt x="467868" y="2649842"/>
                </a:lnTo>
                <a:lnTo>
                  <a:pt x="436257" y="2618231"/>
                </a:lnTo>
                <a:lnTo>
                  <a:pt x="405567" y="2585721"/>
                </a:lnTo>
                <a:lnTo>
                  <a:pt x="375819" y="2552333"/>
                </a:lnTo>
                <a:lnTo>
                  <a:pt x="347034" y="2518087"/>
                </a:lnTo>
                <a:lnTo>
                  <a:pt x="319235" y="2483007"/>
                </a:lnTo>
                <a:lnTo>
                  <a:pt x="292441" y="2447112"/>
                </a:lnTo>
                <a:lnTo>
                  <a:pt x="266676" y="2410424"/>
                </a:lnTo>
                <a:lnTo>
                  <a:pt x="241959" y="2372965"/>
                </a:lnTo>
                <a:lnTo>
                  <a:pt x="218312" y="2334756"/>
                </a:lnTo>
                <a:lnTo>
                  <a:pt x="195757" y="2295818"/>
                </a:lnTo>
                <a:lnTo>
                  <a:pt x="174314" y="2256172"/>
                </a:lnTo>
                <a:lnTo>
                  <a:pt x="154006" y="2215841"/>
                </a:lnTo>
                <a:lnTo>
                  <a:pt x="134853" y="2174845"/>
                </a:lnTo>
                <a:lnTo>
                  <a:pt x="116878" y="2133205"/>
                </a:lnTo>
                <a:lnTo>
                  <a:pt x="100100" y="2090944"/>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4" y="1591112"/>
                </a:lnTo>
                <a:lnTo>
                  <a:pt x="0" y="1543049"/>
                </a:lnTo>
                <a:lnTo>
                  <a:pt x="734" y="1494987"/>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5"/>
                </a:lnTo>
                <a:lnTo>
                  <a:pt x="116878" y="952894"/>
                </a:lnTo>
                <a:lnTo>
                  <a:pt x="134853" y="911254"/>
                </a:lnTo>
                <a:lnTo>
                  <a:pt x="154006" y="870258"/>
                </a:lnTo>
                <a:lnTo>
                  <a:pt x="174314" y="829926"/>
                </a:lnTo>
                <a:lnTo>
                  <a:pt x="195757" y="790281"/>
                </a:lnTo>
                <a:lnTo>
                  <a:pt x="218312" y="751343"/>
                </a:lnTo>
                <a:lnTo>
                  <a:pt x="241959" y="713134"/>
                </a:lnTo>
                <a:lnTo>
                  <a:pt x="266676" y="675675"/>
                </a:lnTo>
                <a:lnTo>
                  <a:pt x="292441" y="638987"/>
                </a:lnTo>
                <a:lnTo>
                  <a:pt x="319235" y="603092"/>
                </a:lnTo>
                <a:lnTo>
                  <a:pt x="347034" y="568012"/>
                </a:lnTo>
                <a:lnTo>
                  <a:pt x="375819" y="533766"/>
                </a:lnTo>
                <a:lnTo>
                  <a:pt x="405567" y="500378"/>
                </a:lnTo>
                <a:lnTo>
                  <a:pt x="436257" y="467868"/>
                </a:lnTo>
                <a:lnTo>
                  <a:pt x="467868" y="436257"/>
                </a:lnTo>
                <a:lnTo>
                  <a:pt x="500378" y="405567"/>
                </a:lnTo>
                <a:lnTo>
                  <a:pt x="533766" y="375819"/>
                </a:lnTo>
                <a:lnTo>
                  <a:pt x="568012"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4" y="116878"/>
                </a:lnTo>
                <a:lnTo>
                  <a:pt x="995155" y="100100"/>
                </a:lnTo>
                <a:lnTo>
                  <a:pt x="1038018" y="84542"/>
                </a:lnTo>
                <a:lnTo>
                  <a:pt x="1081460" y="70225"/>
                </a:lnTo>
                <a:lnTo>
                  <a:pt x="1125460" y="57170"/>
                </a:lnTo>
                <a:lnTo>
                  <a:pt x="1169996" y="45399"/>
                </a:lnTo>
                <a:lnTo>
                  <a:pt x="1215048" y="34933"/>
                </a:lnTo>
                <a:lnTo>
                  <a:pt x="1260594" y="25793"/>
                </a:lnTo>
                <a:lnTo>
                  <a:pt x="1306613" y="18000"/>
                </a:lnTo>
                <a:lnTo>
                  <a:pt x="1353083" y="11577"/>
                </a:lnTo>
                <a:lnTo>
                  <a:pt x="1399983" y="6544"/>
                </a:lnTo>
                <a:lnTo>
                  <a:pt x="1447291" y="2922"/>
                </a:lnTo>
                <a:lnTo>
                  <a:pt x="1494987" y="734"/>
                </a:lnTo>
                <a:lnTo>
                  <a:pt x="1543049" y="0"/>
                </a:lnTo>
                <a:lnTo>
                  <a:pt x="1591112" y="734"/>
                </a:lnTo>
                <a:lnTo>
                  <a:pt x="1638808" y="2922"/>
                </a:lnTo>
                <a:lnTo>
                  <a:pt x="1686116" y="6544"/>
                </a:lnTo>
                <a:lnTo>
                  <a:pt x="1733016" y="11577"/>
                </a:lnTo>
                <a:lnTo>
                  <a:pt x="1779486" y="18000"/>
                </a:lnTo>
                <a:lnTo>
                  <a:pt x="1825505" y="25793"/>
                </a:lnTo>
                <a:lnTo>
                  <a:pt x="1871051" y="34933"/>
                </a:lnTo>
                <a:lnTo>
                  <a:pt x="1916103" y="45399"/>
                </a:lnTo>
                <a:lnTo>
                  <a:pt x="1960640" y="57170"/>
                </a:lnTo>
                <a:lnTo>
                  <a:pt x="2004639" y="70225"/>
                </a:lnTo>
                <a:lnTo>
                  <a:pt x="2048081" y="84542"/>
                </a:lnTo>
                <a:lnTo>
                  <a:pt x="2090944" y="100100"/>
                </a:lnTo>
                <a:lnTo>
                  <a:pt x="2133205" y="116878"/>
                </a:lnTo>
                <a:lnTo>
                  <a:pt x="2174845" y="134853"/>
                </a:lnTo>
                <a:lnTo>
                  <a:pt x="2215841" y="154006"/>
                </a:lnTo>
                <a:lnTo>
                  <a:pt x="2256173" y="174314"/>
                </a:lnTo>
                <a:lnTo>
                  <a:pt x="2295818" y="195757"/>
                </a:lnTo>
                <a:lnTo>
                  <a:pt x="2334756" y="218312"/>
                </a:lnTo>
                <a:lnTo>
                  <a:pt x="2372965" y="241959"/>
                </a:lnTo>
                <a:lnTo>
                  <a:pt x="2410424" y="266676"/>
                </a:lnTo>
                <a:lnTo>
                  <a:pt x="2447112" y="292441"/>
                </a:lnTo>
                <a:lnTo>
                  <a:pt x="2483007" y="319235"/>
                </a:lnTo>
                <a:lnTo>
                  <a:pt x="2518087" y="347034"/>
                </a:lnTo>
                <a:lnTo>
                  <a:pt x="2552333" y="375819"/>
                </a:lnTo>
                <a:lnTo>
                  <a:pt x="2585721" y="405567"/>
                </a:lnTo>
                <a:lnTo>
                  <a:pt x="2618232" y="436257"/>
                </a:lnTo>
                <a:lnTo>
                  <a:pt x="2649842" y="467868"/>
                </a:lnTo>
                <a:lnTo>
                  <a:pt x="2680532" y="500378"/>
                </a:lnTo>
                <a:lnTo>
                  <a:pt x="2710280" y="533766"/>
                </a:lnTo>
                <a:lnTo>
                  <a:pt x="2739065" y="568012"/>
                </a:lnTo>
                <a:lnTo>
                  <a:pt x="2766864" y="603092"/>
                </a:lnTo>
                <a:lnTo>
                  <a:pt x="2793658" y="638987"/>
                </a:lnTo>
                <a:lnTo>
                  <a:pt x="2819423" y="675675"/>
                </a:lnTo>
                <a:lnTo>
                  <a:pt x="2844140" y="713134"/>
                </a:lnTo>
                <a:lnTo>
                  <a:pt x="2867787" y="751343"/>
                </a:lnTo>
                <a:lnTo>
                  <a:pt x="2890343" y="790281"/>
                </a:lnTo>
                <a:lnTo>
                  <a:pt x="2911785" y="829926"/>
                </a:lnTo>
                <a:lnTo>
                  <a:pt x="2932093" y="870258"/>
                </a:lnTo>
                <a:lnTo>
                  <a:pt x="2951246" y="911254"/>
                </a:lnTo>
                <a:lnTo>
                  <a:pt x="2969221" y="952894"/>
                </a:lnTo>
                <a:lnTo>
                  <a:pt x="2985999" y="995155"/>
                </a:lnTo>
                <a:lnTo>
                  <a:pt x="3001557" y="1038018"/>
                </a:lnTo>
                <a:lnTo>
                  <a:pt x="3015874" y="1081460"/>
                </a:lnTo>
                <a:lnTo>
                  <a:pt x="3028929" y="1125460"/>
                </a:lnTo>
                <a:lnTo>
                  <a:pt x="3040700" y="1169996"/>
                </a:lnTo>
                <a:lnTo>
                  <a:pt x="3051166" y="1215048"/>
                </a:lnTo>
                <a:lnTo>
                  <a:pt x="3060306" y="1260594"/>
                </a:lnTo>
                <a:lnTo>
                  <a:pt x="3068099" y="1306613"/>
                </a:lnTo>
                <a:lnTo>
                  <a:pt x="3074522" y="1353083"/>
                </a:lnTo>
                <a:lnTo>
                  <a:pt x="3079555" y="1399983"/>
                </a:lnTo>
                <a:lnTo>
                  <a:pt x="3083177" y="1447291"/>
                </a:lnTo>
                <a:lnTo>
                  <a:pt x="3085365" y="1494987"/>
                </a:lnTo>
                <a:lnTo>
                  <a:pt x="3086099" y="1543049"/>
                </a:lnTo>
                <a:lnTo>
                  <a:pt x="3085365" y="1591112"/>
                </a:lnTo>
                <a:lnTo>
                  <a:pt x="3083177" y="1638808"/>
                </a:lnTo>
                <a:lnTo>
                  <a:pt x="3079555" y="1686116"/>
                </a:lnTo>
                <a:lnTo>
                  <a:pt x="3074522" y="1733016"/>
                </a:lnTo>
                <a:lnTo>
                  <a:pt x="3068099" y="1779486"/>
                </a:lnTo>
                <a:lnTo>
                  <a:pt x="3060306" y="1825505"/>
                </a:lnTo>
                <a:lnTo>
                  <a:pt x="3051166" y="1871051"/>
                </a:lnTo>
                <a:lnTo>
                  <a:pt x="3040700" y="1916103"/>
                </a:lnTo>
                <a:lnTo>
                  <a:pt x="3028929" y="1960639"/>
                </a:lnTo>
                <a:lnTo>
                  <a:pt x="3015874" y="2004639"/>
                </a:lnTo>
                <a:lnTo>
                  <a:pt x="3001557" y="2048081"/>
                </a:lnTo>
                <a:lnTo>
                  <a:pt x="2985999" y="2090944"/>
                </a:lnTo>
                <a:lnTo>
                  <a:pt x="2969221" y="2133205"/>
                </a:lnTo>
                <a:lnTo>
                  <a:pt x="2951246" y="2174845"/>
                </a:lnTo>
                <a:lnTo>
                  <a:pt x="2932093" y="2215841"/>
                </a:lnTo>
                <a:lnTo>
                  <a:pt x="2911785" y="2256172"/>
                </a:lnTo>
                <a:lnTo>
                  <a:pt x="2890343" y="2295818"/>
                </a:lnTo>
                <a:lnTo>
                  <a:pt x="2867787" y="2334756"/>
                </a:lnTo>
                <a:lnTo>
                  <a:pt x="2844140" y="2372965"/>
                </a:lnTo>
                <a:lnTo>
                  <a:pt x="2819423" y="2410424"/>
                </a:lnTo>
                <a:lnTo>
                  <a:pt x="2793658" y="2447112"/>
                </a:lnTo>
                <a:lnTo>
                  <a:pt x="2766864" y="2483007"/>
                </a:lnTo>
                <a:lnTo>
                  <a:pt x="2739065" y="2518087"/>
                </a:lnTo>
                <a:lnTo>
                  <a:pt x="2710280" y="2552333"/>
                </a:lnTo>
                <a:lnTo>
                  <a:pt x="2680532" y="2585721"/>
                </a:lnTo>
                <a:lnTo>
                  <a:pt x="2649842" y="2618231"/>
                </a:lnTo>
                <a:lnTo>
                  <a:pt x="2618232" y="2649842"/>
                </a:lnTo>
                <a:lnTo>
                  <a:pt x="2585721" y="2680532"/>
                </a:lnTo>
                <a:lnTo>
                  <a:pt x="2552333" y="2710280"/>
                </a:lnTo>
                <a:lnTo>
                  <a:pt x="2518087" y="2739065"/>
                </a:lnTo>
                <a:lnTo>
                  <a:pt x="2483007" y="2766864"/>
                </a:lnTo>
                <a:lnTo>
                  <a:pt x="2447112" y="2793658"/>
                </a:lnTo>
                <a:lnTo>
                  <a:pt x="2410424" y="2819423"/>
                </a:lnTo>
                <a:lnTo>
                  <a:pt x="2372965" y="2844140"/>
                </a:lnTo>
                <a:lnTo>
                  <a:pt x="2334756" y="2867787"/>
                </a:lnTo>
                <a:lnTo>
                  <a:pt x="2295818" y="2890342"/>
                </a:lnTo>
                <a:lnTo>
                  <a:pt x="2256173" y="2911785"/>
                </a:lnTo>
                <a:lnTo>
                  <a:pt x="2215841" y="2932093"/>
                </a:lnTo>
                <a:lnTo>
                  <a:pt x="2174845" y="2951246"/>
                </a:lnTo>
                <a:lnTo>
                  <a:pt x="2133205" y="2969221"/>
                </a:lnTo>
                <a:lnTo>
                  <a:pt x="2090944" y="2985999"/>
                </a:lnTo>
                <a:lnTo>
                  <a:pt x="2048081" y="3001557"/>
                </a:lnTo>
                <a:lnTo>
                  <a:pt x="2004639" y="3015874"/>
                </a:lnTo>
                <a:lnTo>
                  <a:pt x="1960640" y="3028929"/>
                </a:lnTo>
                <a:lnTo>
                  <a:pt x="1916103" y="3040700"/>
                </a:lnTo>
                <a:lnTo>
                  <a:pt x="1871051" y="3051166"/>
                </a:lnTo>
                <a:lnTo>
                  <a:pt x="1825505" y="3060306"/>
                </a:lnTo>
                <a:lnTo>
                  <a:pt x="1779486" y="3068099"/>
                </a:lnTo>
                <a:lnTo>
                  <a:pt x="1733016" y="3074522"/>
                </a:lnTo>
                <a:lnTo>
                  <a:pt x="1686116" y="3079555"/>
                </a:lnTo>
                <a:lnTo>
                  <a:pt x="1638808" y="3083177"/>
                </a:lnTo>
                <a:lnTo>
                  <a:pt x="1591112" y="3085365"/>
                </a:lnTo>
                <a:lnTo>
                  <a:pt x="1543049" y="3086099"/>
                </a:lnTo>
                <a:close/>
              </a:path>
            </a:pathLst>
          </a:custGeom>
          <a:solidFill>
            <a:srgbClr val="99B121"/>
          </a:solidFill>
        </p:spPr>
        <p:txBody>
          <a:bodyPr wrap="square" lIns="0" tIns="0" rIns="0" bIns="0" rtlCol="0"/>
          <a:lstStyle/>
          <a:p>
            <a:endParaRPr/>
          </a:p>
        </p:txBody>
      </p:sp>
      <p:pic>
        <p:nvPicPr>
          <p:cNvPr id="9" name="Picture 8" descr="A group of bowls of food&#10;&#10;Description automatically generated">
            <a:extLst>
              <a:ext uri="{FF2B5EF4-FFF2-40B4-BE49-F238E27FC236}">
                <a16:creationId xmlns:a16="http://schemas.microsoft.com/office/drawing/2014/main" id="{0B7A28CF-925B-43A0-98EC-02905B5B4359}"/>
              </a:ext>
            </a:extLst>
          </p:cNvPr>
          <p:cNvPicPr>
            <a:picLocks noChangeAspect="1"/>
          </p:cNvPicPr>
          <p:nvPr/>
        </p:nvPicPr>
        <p:blipFill>
          <a:blip r:embed="rId3"/>
          <a:stretch>
            <a:fillRect/>
          </a:stretch>
        </p:blipFill>
        <p:spPr>
          <a:xfrm>
            <a:off x="903642" y="848928"/>
            <a:ext cx="3958814" cy="3265872"/>
          </a:xfrm>
          <a:prstGeom prst="ellipse">
            <a:avLst/>
          </a:prstGeom>
        </p:spPr>
      </p:pic>
    </p:spTree>
    <p:extLst>
      <p:ext uri="{BB962C8B-B14F-4D97-AF65-F5344CB8AC3E}">
        <p14:creationId xmlns:p14="http://schemas.microsoft.com/office/powerpoint/2010/main" val="3456542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3F95CFF-CA59-A744-034D-229CD2ED1003}"/>
              </a:ext>
            </a:extLst>
          </p:cNvPr>
          <p:cNvPicPr>
            <a:picLocks noChangeAspect="1"/>
          </p:cNvPicPr>
          <p:nvPr/>
        </p:nvPicPr>
        <p:blipFill>
          <a:blip r:embed="rId2"/>
          <a:stretch>
            <a:fillRect/>
          </a:stretch>
        </p:blipFill>
        <p:spPr>
          <a:xfrm>
            <a:off x="-228" y="18290"/>
            <a:ext cx="14630400" cy="8238744"/>
          </a:xfrm>
          <a:prstGeom prst="rect">
            <a:avLst/>
          </a:prstGeom>
        </p:spPr>
      </p:pic>
      <p:sp>
        <p:nvSpPr>
          <p:cNvPr id="4" name="TextBox 3">
            <a:extLst>
              <a:ext uri="{FF2B5EF4-FFF2-40B4-BE49-F238E27FC236}">
                <a16:creationId xmlns:a16="http://schemas.microsoft.com/office/drawing/2014/main" id="{53ED1099-6A4B-1BFF-2AF2-8557338EEA66}"/>
              </a:ext>
            </a:extLst>
          </p:cNvPr>
          <p:cNvSpPr txBox="1"/>
          <p:nvPr/>
        </p:nvSpPr>
        <p:spPr>
          <a:xfrm>
            <a:off x="3285067" y="594267"/>
            <a:ext cx="7450666" cy="923330"/>
          </a:xfrm>
          <a:prstGeom prst="rect">
            <a:avLst/>
          </a:prstGeom>
          <a:noFill/>
        </p:spPr>
        <p:txBody>
          <a:bodyPr wrap="square">
            <a:spAutoFit/>
          </a:bodyPr>
          <a:lstStyle/>
          <a:p>
            <a:pPr algn="ctr" fontAlgn="t"/>
            <a:r>
              <a:rPr lang="en-GB" sz="5400" b="1" dirty="0">
                <a:solidFill>
                  <a:schemeClr val="accent4">
                    <a:lumMod val="40000"/>
                    <a:lumOff val="60000"/>
                  </a:schemeClr>
                </a:solidFill>
                <a:latin typeface="Times New Roman" panose="02020603050405020304" pitchFamily="18" charset="0"/>
                <a:cs typeface="Times New Roman" panose="02020603050405020304" pitchFamily="18" charset="0"/>
              </a:rPr>
              <a:t>Motivation</a:t>
            </a:r>
          </a:p>
        </p:txBody>
      </p:sp>
      <p:grpSp>
        <p:nvGrpSpPr>
          <p:cNvPr id="5" name="object 2">
            <a:extLst>
              <a:ext uri="{FF2B5EF4-FFF2-40B4-BE49-F238E27FC236}">
                <a16:creationId xmlns:a16="http://schemas.microsoft.com/office/drawing/2014/main" id="{4512E8E7-AC41-9806-6D02-D0A9DE41BB9E}"/>
              </a:ext>
            </a:extLst>
          </p:cNvPr>
          <p:cNvGrpSpPr/>
          <p:nvPr/>
        </p:nvGrpSpPr>
        <p:grpSpPr>
          <a:xfrm>
            <a:off x="8822267" y="18290"/>
            <a:ext cx="5808133" cy="8229599"/>
            <a:chOff x="9517087" y="0"/>
            <a:chExt cx="8771255" cy="10287000"/>
          </a:xfrm>
        </p:grpSpPr>
        <p:sp>
          <p:nvSpPr>
            <p:cNvPr id="6" name="object 3">
              <a:extLst>
                <a:ext uri="{FF2B5EF4-FFF2-40B4-BE49-F238E27FC236}">
                  <a16:creationId xmlns:a16="http://schemas.microsoft.com/office/drawing/2014/main" id="{56FA1D08-2FE0-38A2-05AD-FD438CFD747C}"/>
                </a:ext>
              </a:extLst>
            </p:cNvPr>
            <p:cNvSpPr/>
            <p:nvPr/>
          </p:nvSpPr>
          <p:spPr>
            <a:xfrm>
              <a:off x="10957037" y="0"/>
              <a:ext cx="7331075" cy="10287000"/>
            </a:xfrm>
            <a:custGeom>
              <a:avLst/>
              <a:gdLst/>
              <a:ahLst/>
              <a:cxnLst/>
              <a:rect l="l" t="t" r="r" b="b"/>
              <a:pathLst>
                <a:path w="7331075" h="10287000">
                  <a:moveTo>
                    <a:pt x="2758585" y="10286999"/>
                  </a:moveTo>
                  <a:lnTo>
                    <a:pt x="7330961" y="10286999"/>
                  </a:lnTo>
                  <a:lnTo>
                    <a:pt x="7330961" y="0"/>
                  </a:lnTo>
                  <a:lnTo>
                    <a:pt x="345894" y="0"/>
                  </a:lnTo>
                  <a:lnTo>
                    <a:pt x="321134" y="45237"/>
                  </a:lnTo>
                  <a:lnTo>
                    <a:pt x="292201" y="101139"/>
                  </a:lnTo>
                  <a:lnTo>
                    <a:pt x="263910" y="159038"/>
                  </a:lnTo>
                  <a:lnTo>
                    <a:pt x="236300" y="218994"/>
                  </a:lnTo>
                  <a:lnTo>
                    <a:pt x="209409" y="281064"/>
                  </a:lnTo>
                  <a:lnTo>
                    <a:pt x="183277" y="345306"/>
                  </a:lnTo>
                  <a:lnTo>
                    <a:pt x="163580" y="394218"/>
                  </a:lnTo>
                  <a:lnTo>
                    <a:pt x="145112" y="443216"/>
                  </a:lnTo>
                  <a:lnTo>
                    <a:pt x="127853" y="492295"/>
                  </a:lnTo>
                  <a:lnTo>
                    <a:pt x="111782" y="541448"/>
                  </a:lnTo>
                  <a:lnTo>
                    <a:pt x="96881" y="590669"/>
                  </a:lnTo>
                  <a:lnTo>
                    <a:pt x="83129" y="639952"/>
                  </a:lnTo>
                  <a:lnTo>
                    <a:pt x="70506" y="689291"/>
                  </a:lnTo>
                  <a:lnTo>
                    <a:pt x="58994" y="738679"/>
                  </a:lnTo>
                  <a:lnTo>
                    <a:pt x="48572" y="788112"/>
                  </a:lnTo>
                  <a:lnTo>
                    <a:pt x="39221" y="837582"/>
                  </a:lnTo>
                  <a:lnTo>
                    <a:pt x="30921" y="887083"/>
                  </a:lnTo>
                  <a:lnTo>
                    <a:pt x="23653" y="936610"/>
                  </a:lnTo>
                  <a:lnTo>
                    <a:pt x="17396" y="986157"/>
                  </a:lnTo>
                  <a:lnTo>
                    <a:pt x="12131" y="1035716"/>
                  </a:lnTo>
                  <a:lnTo>
                    <a:pt x="7839" y="1085282"/>
                  </a:lnTo>
                  <a:lnTo>
                    <a:pt x="4499" y="1134850"/>
                  </a:lnTo>
                  <a:lnTo>
                    <a:pt x="2092" y="1184412"/>
                  </a:lnTo>
                  <a:lnTo>
                    <a:pt x="599" y="1233963"/>
                  </a:lnTo>
                  <a:lnTo>
                    <a:pt x="0" y="1283497"/>
                  </a:lnTo>
                  <a:lnTo>
                    <a:pt x="274" y="1333007"/>
                  </a:lnTo>
                  <a:lnTo>
                    <a:pt x="1403" y="1382488"/>
                  </a:lnTo>
                  <a:lnTo>
                    <a:pt x="3366" y="1431933"/>
                  </a:lnTo>
                  <a:lnTo>
                    <a:pt x="6144" y="1481336"/>
                  </a:lnTo>
                  <a:lnTo>
                    <a:pt x="9718" y="1530691"/>
                  </a:lnTo>
                  <a:lnTo>
                    <a:pt x="14067" y="1579993"/>
                  </a:lnTo>
                  <a:lnTo>
                    <a:pt x="19173" y="1629234"/>
                  </a:lnTo>
                  <a:lnTo>
                    <a:pt x="25014" y="1678409"/>
                  </a:lnTo>
                  <a:lnTo>
                    <a:pt x="31572" y="1727512"/>
                  </a:lnTo>
                  <a:lnTo>
                    <a:pt x="38828" y="1776536"/>
                  </a:lnTo>
                  <a:lnTo>
                    <a:pt x="46760" y="1825476"/>
                  </a:lnTo>
                  <a:lnTo>
                    <a:pt x="55350" y="1874325"/>
                  </a:lnTo>
                  <a:lnTo>
                    <a:pt x="64578" y="1923077"/>
                  </a:lnTo>
                  <a:lnTo>
                    <a:pt x="74424" y="1971727"/>
                  </a:lnTo>
                  <a:lnTo>
                    <a:pt x="84868" y="2020267"/>
                  </a:lnTo>
                  <a:lnTo>
                    <a:pt x="95892" y="2068693"/>
                  </a:lnTo>
                  <a:lnTo>
                    <a:pt x="107475" y="2116997"/>
                  </a:lnTo>
                  <a:lnTo>
                    <a:pt x="119597" y="2165174"/>
                  </a:lnTo>
                  <a:lnTo>
                    <a:pt x="132239" y="2213218"/>
                  </a:lnTo>
                  <a:lnTo>
                    <a:pt x="145381" y="2261122"/>
                  </a:lnTo>
                  <a:lnTo>
                    <a:pt x="159004" y="2308881"/>
                  </a:lnTo>
                  <a:lnTo>
                    <a:pt x="173088" y="2356488"/>
                  </a:lnTo>
                  <a:lnTo>
                    <a:pt x="187613" y="2403937"/>
                  </a:lnTo>
                  <a:lnTo>
                    <a:pt x="202559" y="2451222"/>
                  </a:lnTo>
                  <a:lnTo>
                    <a:pt x="217907" y="2498338"/>
                  </a:lnTo>
                  <a:lnTo>
                    <a:pt x="233637" y="2545277"/>
                  </a:lnTo>
                  <a:lnTo>
                    <a:pt x="249730" y="2592034"/>
                  </a:lnTo>
                  <a:lnTo>
                    <a:pt x="266165" y="2638602"/>
                  </a:lnTo>
                  <a:lnTo>
                    <a:pt x="282924" y="2684976"/>
                  </a:lnTo>
                  <a:lnTo>
                    <a:pt x="299986" y="2731150"/>
                  </a:lnTo>
                  <a:lnTo>
                    <a:pt x="317332" y="2777117"/>
                  </a:lnTo>
                  <a:lnTo>
                    <a:pt x="334942" y="2822871"/>
                  </a:lnTo>
                  <a:lnTo>
                    <a:pt x="352796" y="2868406"/>
                  </a:lnTo>
                  <a:lnTo>
                    <a:pt x="370875" y="2913716"/>
                  </a:lnTo>
                  <a:lnTo>
                    <a:pt x="389159" y="2958796"/>
                  </a:lnTo>
                  <a:lnTo>
                    <a:pt x="407629" y="3003638"/>
                  </a:lnTo>
                  <a:lnTo>
                    <a:pt x="426264" y="3048236"/>
                  </a:lnTo>
                  <a:lnTo>
                    <a:pt x="445045" y="3092586"/>
                  </a:lnTo>
                  <a:lnTo>
                    <a:pt x="463953" y="3136679"/>
                  </a:lnTo>
                  <a:lnTo>
                    <a:pt x="482967" y="3180512"/>
                  </a:lnTo>
                  <a:lnTo>
                    <a:pt x="502068" y="3224076"/>
                  </a:lnTo>
                  <a:lnTo>
                    <a:pt x="521237" y="3267367"/>
                  </a:lnTo>
                  <a:lnTo>
                    <a:pt x="540453" y="3310377"/>
                  </a:lnTo>
                  <a:lnTo>
                    <a:pt x="559697" y="3353102"/>
                  </a:lnTo>
                  <a:lnTo>
                    <a:pt x="578950" y="3395535"/>
                  </a:lnTo>
                  <a:lnTo>
                    <a:pt x="598191" y="3437669"/>
                  </a:lnTo>
                  <a:lnTo>
                    <a:pt x="617401" y="3479499"/>
                  </a:lnTo>
                  <a:lnTo>
                    <a:pt x="655650" y="3562221"/>
                  </a:lnTo>
                  <a:lnTo>
                    <a:pt x="785650" y="3841264"/>
                  </a:lnTo>
                  <a:lnTo>
                    <a:pt x="821037" y="3917794"/>
                  </a:lnTo>
                  <a:lnTo>
                    <a:pt x="838340" y="3955495"/>
                  </a:lnTo>
                  <a:lnTo>
                    <a:pt x="855357" y="3992813"/>
                  </a:lnTo>
                  <a:lnTo>
                    <a:pt x="872066" y="4029740"/>
                  </a:lnTo>
                  <a:lnTo>
                    <a:pt x="888450" y="4066272"/>
                  </a:lnTo>
                  <a:lnTo>
                    <a:pt x="904488" y="4102402"/>
                  </a:lnTo>
                  <a:lnTo>
                    <a:pt x="920160" y="4138123"/>
                  </a:lnTo>
                  <a:lnTo>
                    <a:pt x="935447" y="4173431"/>
                  </a:lnTo>
                  <a:lnTo>
                    <a:pt x="968375" y="4250489"/>
                  </a:lnTo>
                  <a:lnTo>
                    <a:pt x="985981" y="4292649"/>
                  </a:lnTo>
                  <a:lnTo>
                    <a:pt x="1003154" y="4334795"/>
                  </a:lnTo>
                  <a:lnTo>
                    <a:pt x="1019903" y="4376929"/>
                  </a:lnTo>
                  <a:lnTo>
                    <a:pt x="1036232" y="4419047"/>
                  </a:lnTo>
                  <a:lnTo>
                    <a:pt x="1052149" y="4461150"/>
                  </a:lnTo>
                  <a:lnTo>
                    <a:pt x="1067660" y="4503238"/>
                  </a:lnTo>
                  <a:lnTo>
                    <a:pt x="1082772" y="4545308"/>
                  </a:lnTo>
                  <a:lnTo>
                    <a:pt x="1097492" y="4587360"/>
                  </a:lnTo>
                  <a:lnTo>
                    <a:pt x="1111826" y="4629394"/>
                  </a:lnTo>
                  <a:lnTo>
                    <a:pt x="1125782" y="4671409"/>
                  </a:lnTo>
                  <a:lnTo>
                    <a:pt x="1139365" y="4713404"/>
                  </a:lnTo>
                  <a:lnTo>
                    <a:pt x="1152583" y="4755377"/>
                  </a:lnTo>
                  <a:lnTo>
                    <a:pt x="1165441" y="4797329"/>
                  </a:lnTo>
                  <a:lnTo>
                    <a:pt x="1177948" y="4839258"/>
                  </a:lnTo>
                  <a:lnTo>
                    <a:pt x="1190109" y="4881163"/>
                  </a:lnTo>
                  <a:lnTo>
                    <a:pt x="1201931" y="4923045"/>
                  </a:lnTo>
                  <a:lnTo>
                    <a:pt x="1213421" y="4964901"/>
                  </a:lnTo>
                  <a:lnTo>
                    <a:pt x="1224586" y="5006732"/>
                  </a:lnTo>
                  <a:lnTo>
                    <a:pt x="1235431" y="5048535"/>
                  </a:lnTo>
                  <a:lnTo>
                    <a:pt x="1245965" y="5090312"/>
                  </a:lnTo>
                  <a:lnTo>
                    <a:pt x="1256193" y="5132060"/>
                  </a:lnTo>
                  <a:lnTo>
                    <a:pt x="1266122" y="5173778"/>
                  </a:lnTo>
                  <a:lnTo>
                    <a:pt x="1275759" y="5215467"/>
                  </a:lnTo>
                  <a:lnTo>
                    <a:pt x="1285110" y="5257125"/>
                  </a:lnTo>
                  <a:lnTo>
                    <a:pt x="1294183" y="5298752"/>
                  </a:lnTo>
                  <a:lnTo>
                    <a:pt x="1302984" y="5340346"/>
                  </a:lnTo>
                  <a:lnTo>
                    <a:pt x="1311519" y="5381907"/>
                  </a:lnTo>
                  <a:lnTo>
                    <a:pt x="1319796" y="5423434"/>
                  </a:lnTo>
                  <a:lnTo>
                    <a:pt x="1327820" y="5464926"/>
                  </a:lnTo>
                  <a:lnTo>
                    <a:pt x="1335599" y="5506383"/>
                  </a:lnTo>
                  <a:lnTo>
                    <a:pt x="1343139" y="5547803"/>
                  </a:lnTo>
                  <a:lnTo>
                    <a:pt x="1350448" y="5589185"/>
                  </a:lnTo>
                  <a:lnTo>
                    <a:pt x="1357531" y="5630530"/>
                  </a:lnTo>
                  <a:lnTo>
                    <a:pt x="1364395" y="5671836"/>
                  </a:lnTo>
                  <a:lnTo>
                    <a:pt x="1371047" y="5713102"/>
                  </a:lnTo>
                  <a:lnTo>
                    <a:pt x="1377494" y="5754327"/>
                  </a:lnTo>
                  <a:lnTo>
                    <a:pt x="1383742" y="5795512"/>
                  </a:lnTo>
                  <a:lnTo>
                    <a:pt x="1389799" y="5836654"/>
                  </a:lnTo>
                  <a:lnTo>
                    <a:pt x="1395670" y="5877753"/>
                  </a:lnTo>
                  <a:lnTo>
                    <a:pt x="1401362" y="5918808"/>
                  </a:lnTo>
                  <a:lnTo>
                    <a:pt x="1406882" y="5959819"/>
                  </a:lnTo>
                  <a:lnTo>
                    <a:pt x="1412237" y="6000784"/>
                  </a:lnTo>
                  <a:lnTo>
                    <a:pt x="1417434" y="6041703"/>
                  </a:lnTo>
                  <a:lnTo>
                    <a:pt x="1422479" y="6082575"/>
                  </a:lnTo>
                  <a:lnTo>
                    <a:pt x="1427378" y="6123399"/>
                  </a:lnTo>
                  <a:lnTo>
                    <a:pt x="1432139" y="6164174"/>
                  </a:lnTo>
                  <a:lnTo>
                    <a:pt x="1436768" y="6204900"/>
                  </a:lnTo>
                  <a:lnTo>
                    <a:pt x="1441271" y="6245576"/>
                  </a:lnTo>
                  <a:lnTo>
                    <a:pt x="1445656" y="6286201"/>
                  </a:lnTo>
                  <a:lnTo>
                    <a:pt x="1449930" y="6326773"/>
                  </a:lnTo>
                  <a:lnTo>
                    <a:pt x="1454098" y="6367293"/>
                  </a:lnTo>
                  <a:lnTo>
                    <a:pt x="1458167" y="6407760"/>
                  </a:lnTo>
                  <a:lnTo>
                    <a:pt x="1462145" y="6448172"/>
                  </a:lnTo>
                  <a:lnTo>
                    <a:pt x="1466038" y="6488528"/>
                  </a:lnTo>
                  <a:lnTo>
                    <a:pt x="1469852" y="6528829"/>
                  </a:lnTo>
                  <a:lnTo>
                    <a:pt x="1473594" y="6569073"/>
                  </a:lnTo>
                  <a:lnTo>
                    <a:pt x="1477271" y="6609260"/>
                  </a:lnTo>
                  <a:lnTo>
                    <a:pt x="1480890" y="6649387"/>
                  </a:lnTo>
                  <a:lnTo>
                    <a:pt x="1484457" y="6689456"/>
                  </a:lnTo>
                  <a:lnTo>
                    <a:pt x="1487979" y="6729465"/>
                  </a:lnTo>
                  <a:lnTo>
                    <a:pt x="1491462" y="6769412"/>
                  </a:lnTo>
                  <a:lnTo>
                    <a:pt x="1494914" y="6809298"/>
                  </a:lnTo>
                  <a:lnTo>
                    <a:pt x="1511930" y="7007775"/>
                  </a:lnTo>
                  <a:lnTo>
                    <a:pt x="1518748" y="7086705"/>
                  </a:lnTo>
                  <a:lnTo>
                    <a:pt x="1522186" y="7126068"/>
                  </a:lnTo>
                  <a:lnTo>
                    <a:pt x="1525652" y="7165362"/>
                  </a:lnTo>
                  <a:lnTo>
                    <a:pt x="1529154" y="7204586"/>
                  </a:lnTo>
                  <a:lnTo>
                    <a:pt x="1532697" y="7243740"/>
                  </a:lnTo>
                  <a:lnTo>
                    <a:pt x="1536289" y="7282822"/>
                  </a:lnTo>
                  <a:lnTo>
                    <a:pt x="1539935" y="7321832"/>
                  </a:lnTo>
                  <a:lnTo>
                    <a:pt x="1543644" y="7360769"/>
                  </a:lnTo>
                  <a:lnTo>
                    <a:pt x="1547420" y="7399631"/>
                  </a:lnTo>
                  <a:lnTo>
                    <a:pt x="1551272" y="7438420"/>
                  </a:lnTo>
                  <a:lnTo>
                    <a:pt x="1555206" y="7477132"/>
                  </a:lnTo>
                  <a:lnTo>
                    <a:pt x="1559228" y="7515768"/>
                  </a:lnTo>
                  <a:lnTo>
                    <a:pt x="1563345" y="7554327"/>
                  </a:lnTo>
                  <a:lnTo>
                    <a:pt x="1567564" y="7592809"/>
                  </a:lnTo>
                  <a:lnTo>
                    <a:pt x="1571891" y="7631211"/>
                  </a:lnTo>
                  <a:lnTo>
                    <a:pt x="1576333" y="7669534"/>
                  </a:lnTo>
                  <a:lnTo>
                    <a:pt x="1580898" y="7707776"/>
                  </a:lnTo>
                  <a:lnTo>
                    <a:pt x="1585591" y="7745937"/>
                  </a:lnTo>
                  <a:lnTo>
                    <a:pt x="1590418" y="7784016"/>
                  </a:lnTo>
                  <a:lnTo>
                    <a:pt x="1595388" y="7822012"/>
                  </a:lnTo>
                  <a:lnTo>
                    <a:pt x="1600507" y="7859924"/>
                  </a:lnTo>
                  <a:lnTo>
                    <a:pt x="1605780" y="7897752"/>
                  </a:lnTo>
                  <a:lnTo>
                    <a:pt x="1611216" y="7935495"/>
                  </a:lnTo>
                  <a:lnTo>
                    <a:pt x="1622599" y="8010721"/>
                  </a:lnTo>
                  <a:lnTo>
                    <a:pt x="1634710" y="8085596"/>
                  </a:lnTo>
                  <a:lnTo>
                    <a:pt x="1647601" y="8160114"/>
                  </a:lnTo>
                  <a:lnTo>
                    <a:pt x="1661328" y="8234267"/>
                  </a:lnTo>
                  <a:lnTo>
                    <a:pt x="1675942" y="8308050"/>
                  </a:lnTo>
                  <a:lnTo>
                    <a:pt x="1691497" y="8381456"/>
                  </a:lnTo>
                  <a:lnTo>
                    <a:pt x="1708047" y="8454478"/>
                  </a:lnTo>
                  <a:lnTo>
                    <a:pt x="1725645" y="8527111"/>
                  </a:lnTo>
                  <a:lnTo>
                    <a:pt x="1744345" y="8599346"/>
                  </a:lnTo>
                  <a:lnTo>
                    <a:pt x="1764199" y="8671179"/>
                  </a:lnTo>
                  <a:lnTo>
                    <a:pt x="1785262" y="8742602"/>
                  </a:lnTo>
                  <a:lnTo>
                    <a:pt x="1807587" y="8813609"/>
                  </a:lnTo>
                  <a:lnTo>
                    <a:pt x="1831227" y="8884193"/>
                  </a:lnTo>
                  <a:lnTo>
                    <a:pt x="1856235" y="8954348"/>
                  </a:lnTo>
                  <a:lnTo>
                    <a:pt x="1882665" y="9024067"/>
                  </a:lnTo>
                  <a:lnTo>
                    <a:pt x="1910571" y="9093344"/>
                  </a:lnTo>
                  <a:lnTo>
                    <a:pt x="1940006" y="9162172"/>
                  </a:lnTo>
                  <a:lnTo>
                    <a:pt x="1971022" y="9230545"/>
                  </a:lnTo>
                  <a:lnTo>
                    <a:pt x="2003675" y="9298457"/>
                  </a:lnTo>
                  <a:lnTo>
                    <a:pt x="2038016" y="9365900"/>
                  </a:lnTo>
                  <a:lnTo>
                    <a:pt x="2074100" y="9432868"/>
                  </a:lnTo>
                  <a:lnTo>
                    <a:pt x="2092812" y="9466173"/>
                  </a:lnTo>
                  <a:lnTo>
                    <a:pt x="2111980" y="9499356"/>
                  </a:lnTo>
                  <a:lnTo>
                    <a:pt x="2131610" y="9532417"/>
                  </a:lnTo>
                  <a:lnTo>
                    <a:pt x="2151709" y="9565355"/>
                  </a:lnTo>
                  <a:lnTo>
                    <a:pt x="2172284" y="9598170"/>
                  </a:lnTo>
                  <a:lnTo>
                    <a:pt x="2193341" y="9630860"/>
                  </a:lnTo>
                  <a:lnTo>
                    <a:pt x="2214887" y="9663425"/>
                  </a:lnTo>
                  <a:lnTo>
                    <a:pt x="2236928" y="9695864"/>
                  </a:lnTo>
                  <a:lnTo>
                    <a:pt x="2259472" y="9728176"/>
                  </a:lnTo>
                  <a:lnTo>
                    <a:pt x="2282526" y="9760361"/>
                  </a:lnTo>
                  <a:lnTo>
                    <a:pt x="2306095" y="9792417"/>
                  </a:lnTo>
                  <a:lnTo>
                    <a:pt x="2330186" y="9824344"/>
                  </a:lnTo>
                  <a:lnTo>
                    <a:pt x="2354806" y="9856141"/>
                  </a:lnTo>
                  <a:lnTo>
                    <a:pt x="2379962" y="9887807"/>
                  </a:lnTo>
                  <a:lnTo>
                    <a:pt x="2405661" y="9919341"/>
                  </a:lnTo>
                  <a:lnTo>
                    <a:pt x="2431909" y="9950743"/>
                  </a:lnTo>
                  <a:lnTo>
                    <a:pt x="2458712" y="9982011"/>
                  </a:lnTo>
                  <a:lnTo>
                    <a:pt x="2486078" y="10013145"/>
                  </a:lnTo>
                  <a:lnTo>
                    <a:pt x="2514013" y="10044144"/>
                  </a:lnTo>
                  <a:lnTo>
                    <a:pt x="2542524" y="10075008"/>
                  </a:lnTo>
                  <a:lnTo>
                    <a:pt x="2571618" y="10105734"/>
                  </a:lnTo>
                  <a:lnTo>
                    <a:pt x="2601300" y="10136324"/>
                  </a:lnTo>
                  <a:lnTo>
                    <a:pt x="2631579" y="10166775"/>
                  </a:lnTo>
                  <a:lnTo>
                    <a:pt x="2662460" y="10197087"/>
                  </a:lnTo>
                  <a:lnTo>
                    <a:pt x="2693950" y="10227259"/>
                  </a:lnTo>
                  <a:lnTo>
                    <a:pt x="2726056" y="10257291"/>
                  </a:lnTo>
                  <a:lnTo>
                    <a:pt x="2758585" y="10286999"/>
                  </a:lnTo>
                  <a:close/>
                </a:path>
              </a:pathLst>
            </a:custGeom>
            <a:solidFill>
              <a:srgbClr val="005C4F"/>
            </a:solidFill>
          </p:spPr>
          <p:txBody>
            <a:bodyPr wrap="square" lIns="0" tIns="0" rIns="0" bIns="0" rtlCol="0"/>
            <a:lstStyle/>
            <a:p>
              <a:endParaRPr/>
            </a:p>
          </p:txBody>
        </p:sp>
        <p:pic>
          <p:nvPicPr>
            <p:cNvPr id="7" name="object 4">
              <a:extLst>
                <a:ext uri="{FF2B5EF4-FFF2-40B4-BE49-F238E27FC236}">
                  <a16:creationId xmlns:a16="http://schemas.microsoft.com/office/drawing/2014/main" id="{47E6DFAB-39E6-8346-4D0C-5E71DEB454C1}"/>
                </a:ext>
              </a:extLst>
            </p:cNvPr>
            <p:cNvPicPr/>
            <p:nvPr/>
          </p:nvPicPr>
          <p:blipFill>
            <a:blip r:embed="rId3" cstate="print"/>
            <a:stretch>
              <a:fillRect/>
            </a:stretch>
          </p:blipFill>
          <p:spPr>
            <a:xfrm>
              <a:off x="9517087" y="2395310"/>
              <a:ext cx="5261125" cy="7891688"/>
            </a:xfrm>
            <a:prstGeom prst="rect">
              <a:avLst/>
            </a:prstGeom>
          </p:spPr>
        </p:pic>
        <p:pic>
          <p:nvPicPr>
            <p:cNvPr id="8" name="object 5">
              <a:extLst>
                <a:ext uri="{FF2B5EF4-FFF2-40B4-BE49-F238E27FC236}">
                  <a16:creationId xmlns:a16="http://schemas.microsoft.com/office/drawing/2014/main" id="{5E984612-9325-AF40-AA8D-AA9DAFC1B3B8}"/>
                </a:ext>
              </a:extLst>
            </p:cNvPr>
            <p:cNvPicPr/>
            <p:nvPr/>
          </p:nvPicPr>
          <p:blipFill>
            <a:blip r:embed="rId4" cstate="print"/>
            <a:stretch>
              <a:fillRect/>
            </a:stretch>
          </p:blipFill>
          <p:spPr>
            <a:xfrm>
              <a:off x="15128145" y="1114521"/>
              <a:ext cx="3159853" cy="7230919"/>
            </a:xfrm>
            <a:prstGeom prst="rect">
              <a:avLst/>
            </a:prstGeom>
          </p:spPr>
        </p:pic>
      </p:grpSp>
      <p:sp>
        <p:nvSpPr>
          <p:cNvPr id="9" name="object 7">
            <a:extLst>
              <a:ext uri="{FF2B5EF4-FFF2-40B4-BE49-F238E27FC236}">
                <a16:creationId xmlns:a16="http://schemas.microsoft.com/office/drawing/2014/main" id="{438766E2-E7B7-1525-CCA4-A05C783A63D8}"/>
              </a:ext>
            </a:extLst>
          </p:cNvPr>
          <p:cNvSpPr/>
          <p:nvPr/>
        </p:nvSpPr>
        <p:spPr>
          <a:xfrm>
            <a:off x="367692" y="2378231"/>
            <a:ext cx="7099908" cy="2341351"/>
          </a:xfrm>
          <a:custGeom>
            <a:avLst/>
            <a:gdLst/>
            <a:ahLst/>
            <a:cxnLst/>
            <a:rect l="l" t="t" r="r" b="b"/>
            <a:pathLst>
              <a:path w="4559935" h="2228850">
                <a:moveTo>
                  <a:pt x="4273821" y="2228807"/>
                </a:moveTo>
                <a:lnTo>
                  <a:pt x="285749" y="2228807"/>
                </a:lnTo>
                <a:lnTo>
                  <a:pt x="239399" y="2225067"/>
                </a:lnTo>
                <a:lnTo>
                  <a:pt x="195430" y="2214239"/>
                </a:lnTo>
                <a:lnTo>
                  <a:pt x="154431" y="2196912"/>
                </a:lnTo>
                <a:lnTo>
                  <a:pt x="116989" y="2173674"/>
                </a:lnTo>
                <a:lnTo>
                  <a:pt x="83694" y="2145113"/>
                </a:lnTo>
                <a:lnTo>
                  <a:pt x="55133" y="2111817"/>
                </a:lnTo>
                <a:lnTo>
                  <a:pt x="31894" y="2074376"/>
                </a:lnTo>
                <a:lnTo>
                  <a:pt x="14567" y="2033376"/>
                </a:lnTo>
                <a:lnTo>
                  <a:pt x="3739" y="1989407"/>
                </a:lnTo>
                <a:lnTo>
                  <a:pt x="0" y="1943057"/>
                </a:lnTo>
                <a:lnTo>
                  <a:pt x="0" y="285749"/>
                </a:lnTo>
                <a:lnTo>
                  <a:pt x="3739" y="239399"/>
                </a:lnTo>
                <a:lnTo>
                  <a:pt x="14567" y="195431"/>
                </a:lnTo>
                <a:lnTo>
                  <a:pt x="31894" y="154431"/>
                </a:lnTo>
                <a:lnTo>
                  <a:pt x="55133" y="116989"/>
                </a:lnTo>
                <a:lnTo>
                  <a:pt x="83694" y="83694"/>
                </a:lnTo>
                <a:lnTo>
                  <a:pt x="116989" y="55133"/>
                </a:lnTo>
                <a:lnTo>
                  <a:pt x="154431" y="31894"/>
                </a:lnTo>
                <a:lnTo>
                  <a:pt x="195430" y="14567"/>
                </a:lnTo>
                <a:lnTo>
                  <a:pt x="239399" y="3739"/>
                </a:lnTo>
                <a:lnTo>
                  <a:pt x="285749" y="0"/>
                </a:lnTo>
                <a:lnTo>
                  <a:pt x="4273821" y="0"/>
                </a:lnTo>
                <a:lnTo>
                  <a:pt x="4320171" y="3739"/>
                </a:lnTo>
                <a:lnTo>
                  <a:pt x="4364140" y="14567"/>
                </a:lnTo>
                <a:lnTo>
                  <a:pt x="4405139" y="31894"/>
                </a:lnTo>
                <a:lnTo>
                  <a:pt x="4442581" y="55133"/>
                </a:lnTo>
                <a:lnTo>
                  <a:pt x="4475877" y="83694"/>
                </a:lnTo>
                <a:lnTo>
                  <a:pt x="4504438" y="116989"/>
                </a:lnTo>
                <a:lnTo>
                  <a:pt x="4527676" y="154431"/>
                </a:lnTo>
                <a:lnTo>
                  <a:pt x="4545003" y="195431"/>
                </a:lnTo>
                <a:lnTo>
                  <a:pt x="4555831" y="239399"/>
                </a:lnTo>
                <a:lnTo>
                  <a:pt x="4559571" y="285749"/>
                </a:lnTo>
                <a:lnTo>
                  <a:pt x="4559571" y="1943057"/>
                </a:lnTo>
                <a:lnTo>
                  <a:pt x="4555831" y="1989407"/>
                </a:lnTo>
                <a:lnTo>
                  <a:pt x="4545003" y="2033376"/>
                </a:lnTo>
                <a:lnTo>
                  <a:pt x="4527676" y="2074376"/>
                </a:lnTo>
                <a:lnTo>
                  <a:pt x="4504438" y="2111817"/>
                </a:lnTo>
                <a:lnTo>
                  <a:pt x="4475877" y="2145113"/>
                </a:lnTo>
                <a:lnTo>
                  <a:pt x="4442581" y="2173674"/>
                </a:lnTo>
                <a:lnTo>
                  <a:pt x="4405139" y="2196912"/>
                </a:lnTo>
                <a:lnTo>
                  <a:pt x="4364140" y="2214239"/>
                </a:lnTo>
                <a:lnTo>
                  <a:pt x="4320171" y="2225067"/>
                </a:lnTo>
                <a:lnTo>
                  <a:pt x="4273821" y="2228807"/>
                </a:lnTo>
                <a:close/>
              </a:path>
            </a:pathLst>
          </a:custGeom>
          <a:solidFill>
            <a:srgbClr val="004F49"/>
          </a:solidFill>
        </p:spPr>
        <p:txBody>
          <a:bodyPr wrap="square" lIns="0" tIns="0" rIns="0" bIns="0" rtlCol="0"/>
          <a:lstStyle/>
          <a:p>
            <a:endParaRPr dirty="0"/>
          </a:p>
        </p:txBody>
      </p:sp>
      <p:sp>
        <p:nvSpPr>
          <p:cNvPr id="10" name="object 8">
            <a:extLst>
              <a:ext uri="{FF2B5EF4-FFF2-40B4-BE49-F238E27FC236}">
                <a16:creationId xmlns:a16="http://schemas.microsoft.com/office/drawing/2014/main" id="{1F4D8C95-71D5-BBF2-AB5D-B4A708C9D7DA}"/>
              </a:ext>
            </a:extLst>
          </p:cNvPr>
          <p:cNvSpPr/>
          <p:nvPr/>
        </p:nvSpPr>
        <p:spPr>
          <a:xfrm>
            <a:off x="944096" y="5732616"/>
            <a:ext cx="7450666" cy="2228850"/>
          </a:xfrm>
          <a:custGeom>
            <a:avLst/>
            <a:gdLst/>
            <a:ahLst/>
            <a:cxnLst/>
            <a:rect l="l" t="t" r="r" b="b"/>
            <a:pathLst>
              <a:path w="4559934" h="2228850">
                <a:moveTo>
                  <a:pt x="4273821" y="2228807"/>
                </a:moveTo>
                <a:lnTo>
                  <a:pt x="285749" y="2228807"/>
                </a:lnTo>
                <a:lnTo>
                  <a:pt x="239399" y="2225067"/>
                </a:lnTo>
                <a:lnTo>
                  <a:pt x="195431" y="2214239"/>
                </a:lnTo>
                <a:lnTo>
                  <a:pt x="154431" y="2196912"/>
                </a:lnTo>
                <a:lnTo>
                  <a:pt x="116989" y="2173674"/>
                </a:lnTo>
                <a:lnTo>
                  <a:pt x="83694" y="2145113"/>
                </a:lnTo>
                <a:lnTo>
                  <a:pt x="55133" y="2111817"/>
                </a:lnTo>
                <a:lnTo>
                  <a:pt x="31894" y="2074376"/>
                </a:lnTo>
                <a:lnTo>
                  <a:pt x="14567" y="2033376"/>
                </a:lnTo>
                <a:lnTo>
                  <a:pt x="3739" y="1989407"/>
                </a:lnTo>
                <a:lnTo>
                  <a:pt x="0" y="1943057"/>
                </a:lnTo>
                <a:lnTo>
                  <a:pt x="0" y="285749"/>
                </a:lnTo>
                <a:lnTo>
                  <a:pt x="3739" y="239399"/>
                </a:lnTo>
                <a:lnTo>
                  <a:pt x="14567" y="195431"/>
                </a:lnTo>
                <a:lnTo>
                  <a:pt x="31894" y="154431"/>
                </a:lnTo>
                <a:lnTo>
                  <a:pt x="55133" y="116989"/>
                </a:lnTo>
                <a:lnTo>
                  <a:pt x="83694" y="83694"/>
                </a:lnTo>
                <a:lnTo>
                  <a:pt x="116989" y="55133"/>
                </a:lnTo>
                <a:lnTo>
                  <a:pt x="154431" y="31894"/>
                </a:lnTo>
                <a:lnTo>
                  <a:pt x="195431" y="14567"/>
                </a:lnTo>
                <a:lnTo>
                  <a:pt x="239399" y="3739"/>
                </a:lnTo>
                <a:lnTo>
                  <a:pt x="285749" y="0"/>
                </a:lnTo>
                <a:lnTo>
                  <a:pt x="4273821" y="0"/>
                </a:lnTo>
                <a:lnTo>
                  <a:pt x="4320171" y="3739"/>
                </a:lnTo>
                <a:lnTo>
                  <a:pt x="4364140" y="14567"/>
                </a:lnTo>
                <a:lnTo>
                  <a:pt x="4405139" y="31894"/>
                </a:lnTo>
                <a:lnTo>
                  <a:pt x="4442581" y="55133"/>
                </a:lnTo>
                <a:lnTo>
                  <a:pt x="4475877" y="83694"/>
                </a:lnTo>
                <a:lnTo>
                  <a:pt x="4504438" y="116989"/>
                </a:lnTo>
                <a:lnTo>
                  <a:pt x="4527676" y="154431"/>
                </a:lnTo>
                <a:lnTo>
                  <a:pt x="4545003" y="195431"/>
                </a:lnTo>
                <a:lnTo>
                  <a:pt x="4555831" y="239399"/>
                </a:lnTo>
                <a:lnTo>
                  <a:pt x="4559571" y="285749"/>
                </a:lnTo>
                <a:lnTo>
                  <a:pt x="4559571" y="1943057"/>
                </a:lnTo>
                <a:lnTo>
                  <a:pt x="4555831" y="1989407"/>
                </a:lnTo>
                <a:lnTo>
                  <a:pt x="4545003" y="2033376"/>
                </a:lnTo>
                <a:lnTo>
                  <a:pt x="4527676" y="2074376"/>
                </a:lnTo>
                <a:lnTo>
                  <a:pt x="4504438" y="2111817"/>
                </a:lnTo>
                <a:lnTo>
                  <a:pt x="4475877" y="2145113"/>
                </a:lnTo>
                <a:lnTo>
                  <a:pt x="4442581" y="2173674"/>
                </a:lnTo>
                <a:lnTo>
                  <a:pt x="4405139" y="2196912"/>
                </a:lnTo>
                <a:lnTo>
                  <a:pt x="4364140" y="2214239"/>
                </a:lnTo>
                <a:lnTo>
                  <a:pt x="4320171" y="2225067"/>
                </a:lnTo>
                <a:lnTo>
                  <a:pt x="4273821" y="2228807"/>
                </a:lnTo>
                <a:close/>
              </a:path>
            </a:pathLst>
          </a:custGeom>
          <a:solidFill>
            <a:srgbClr val="99B121"/>
          </a:solidFill>
        </p:spPr>
        <p:txBody>
          <a:bodyPr wrap="square" lIns="0" tIns="0" rIns="0" bIns="0" rtlCol="0"/>
          <a:lstStyle/>
          <a:p>
            <a:endParaRPr dirty="0"/>
          </a:p>
        </p:txBody>
      </p:sp>
      <p:sp>
        <p:nvSpPr>
          <p:cNvPr id="11" name="object 9">
            <a:extLst>
              <a:ext uri="{FF2B5EF4-FFF2-40B4-BE49-F238E27FC236}">
                <a16:creationId xmlns:a16="http://schemas.microsoft.com/office/drawing/2014/main" id="{0C0F974F-14DC-7BFE-EA82-1410C12ADC63}"/>
              </a:ext>
            </a:extLst>
          </p:cNvPr>
          <p:cNvSpPr/>
          <p:nvPr/>
        </p:nvSpPr>
        <p:spPr>
          <a:xfrm>
            <a:off x="711200" y="1881152"/>
            <a:ext cx="698832" cy="743515"/>
          </a:xfrm>
          <a:custGeom>
            <a:avLst/>
            <a:gdLst/>
            <a:ahLst/>
            <a:cxnLst/>
            <a:rect l="l" t="t" r="r" b="b"/>
            <a:pathLst>
              <a:path w="771525" h="771525">
                <a:moveTo>
                  <a:pt x="385471" y="770943"/>
                </a:moveTo>
                <a:lnTo>
                  <a:pt x="337118" y="767940"/>
                </a:lnTo>
                <a:lnTo>
                  <a:pt x="290558" y="759170"/>
                </a:lnTo>
                <a:lnTo>
                  <a:pt x="246151" y="744996"/>
                </a:lnTo>
                <a:lnTo>
                  <a:pt x="204259" y="725779"/>
                </a:lnTo>
                <a:lnTo>
                  <a:pt x="165243" y="701879"/>
                </a:lnTo>
                <a:lnTo>
                  <a:pt x="129464" y="673659"/>
                </a:lnTo>
                <a:lnTo>
                  <a:pt x="97284" y="641478"/>
                </a:lnTo>
                <a:lnTo>
                  <a:pt x="69063" y="605699"/>
                </a:lnTo>
                <a:lnTo>
                  <a:pt x="45164" y="566683"/>
                </a:lnTo>
                <a:lnTo>
                  <a:pt x="25946" y="524791"/>
                </a:lnTo>
                <a:lnTo>
                  <a:pt x="11772" y="480384"/>
                </a:lnTo>
                <a:lnTo>
                  <a:pt x="3003" y="433824"/>
                </a:lnTo>
                <a:lnTo>
                  <a:pt x="0" y="385471"/>
                </a:lnTo>
                <a:lnTo>
                  <a:pt x="3003" y="337118"/>
                </a:lnTo>
                <a:lnTo>
                  <a:pt x="11772" y="290558"/>
                </a:lnTo>
                <a:lnTo>
                  <a:pt x="25946" y="246151"/>
                </a:lnTo>
                <a:lnTo>
                  <a:pt x="45164" y="204259"/>
                </a:lnTo>
                <a:lnTo>
                  <a:pt x="69063" y="165243"/>
                </a:lnTo>
                <a:lnTo>
                  <a:pt x="97284" y="129464"/>
                </a:lnTo>
                <a:lnTo>
                  <a:pt x="129464" y="97284"/>
                </a:lnTo>
                <a:lnTo>
                  <a:pt x="165243" y="69063"/>
                </a:lnTo>
                <a:lnTo>
                  <a:pt x="204259" y="45164"/>
                </a:lnTo>
                <a:lnTo>
                  <a:pt x="246151" y="25946"/>
                </a:lnTo>
                <a:lnTo>
                  <a:pt x="290558" y="11772"/>
                </a:lnTo>
                <a:lnTo>
                  <a:pt x="337118" y="3003"/>
                </a:lnTo>
                <a:lnTo>
                  <a:pt x="385471" y="0"/>
                </a:lnTo>
                <a:lnTo>
                  <a:pt x="433824" y="3003"/>
                </a:lnTo>
                <a:lnTo>
                  <a:pt x="480384" y="11772"/>
                </a:lnTo>
                <a:lnTo>
                  <a:pt x="524791" y="25946"/>
                </a:lnTo>
                <a:lnTo>
                  <a:pt x="566683" y="45164"/>
                </a:lnTo>
                <a:lnTo>
                  <a:pt x="605699" y="69063"/>
                </a:lnTo>
                <a:lnTo>
                  <a:pt x="641478" y="97284"/>
                </a:lnTo>
                <a:lnTo>
                  <a:pt x="673659" y="129464"/>
                </a:lnTo>
                <a:lnTo>
                  <a:pt x="701879" y="165243"/>
                </a:lnTo>
                <a:lnTo>
                  <a:pt x="725779" y="204259"/>
                </a:lnTo>
                <a:lnTo>
                  <a:pt x="744996" y="246151"/>
                </a:lnTo>
                <a:lnTo>
                  <a:pt x="759170" y="290558"/>
                </a:lnTo>
                <a:lnTo>
                  <a:pt x="767940" y="337118"/>
                </a:lnTo>
                <a:lnTo>
                  <a:pt x="770943" y="385471"/>
                </a:lnTo>
                <a:lnTo>
                  <a:pt x="767940" y="433824"/>
                </a:lnTo>
                <a:lnTo>
                  <a:pt x="759170" y="480384"/>
                </a:lnTo>
                <a:lnTo>
                  <a:pt x="744996" y="524791"/>
                </a:lnTo>
                <a:lnTo>
                  <a:pt x="725779" y="566683"/>
                </a:lnTo>
                <a:lnTo>
                  <a:pt x="701879" y="605699"/>
                </a:lnTo>
                <a:lnTo>
                  <a:pt x="673659" y="641478"/>
                </a:lnTo>
                <a:lnTo>
                  <a:pt x="641478" y="673659"/>
                </a:lnTo>
                <a:lnTo>
                  <a:pt x="605699" y="701879"/>
                </a:lnTo>
                <a:lnTo>
                  <a:pt x="566683" y="725779"/>
                </a:lnTo>
                <a:lnTo>
                  <a:pt x="524791" y="744996"/>
                </a:lnTo>
                <a:lnTo>
                  <a:pt x="480384" y="759170"/>
                </a:lnTo>
                <a:lnTo>
                  <a:pt x="433824" y="767940"/>
                </a:lnTo>
                <a:lnTo>
                  <a:pt x="385471" y="770943"/>
                </a:lnTo>
                <a:close/>
              </a:path>
            </a:pathLst>
          </a:custGeom>
          <a:solidFill>
            <a:srgbClr val="99B121"/>
          </a:solidFill>
        </p:spPr>
        <p:txBody>
          <a:bodyPr wrap="square" lIns="0" tIns="0" rIns="0" bIns="0" rtlCol="0"/>
          <a:lstStyle/>
          <a:p>
            <a:endParaRPr/>
          </a:p>
        </p:txBody>
      </p:sp>
      <p:pic>
        <p:nvPicPr>
          <p:cNvPr id="12" name="object 11">
            <a:extLst>
              <a:ext uri="{FF2B5EF4-FFF2-40B4-BE49-F238E27FC236}">
                <a16:creationId xmlns:a16="http://schemas.microsoft.com/office/drawing/2014/main" id="{900F2200-FF3B-A8B4-9098-D331C09F5819}"/>
              </a:ext>
            </a:extLst>
          </p:cNvPr>
          <p:cNvPicPr/>
          <p:nvPr/>
        </p:nvPicPr>
        <p:blipFill>
          <a:blip r:embed="rId5" cstate="print"/>
          <a:stretch>
            <a:fillRect/>
          </a:stretch>
        </p:blipFill>
        <p:spPr>
          <a:xfrm>
            <a:off x="871512" y="2073085"/>
            <a:ext cx="390524" cy="400049"/>
          </a:xfrm>
          <a:prstGeom prst="rect">
            <a:avLst/>
          </a:prstGeom>
        </p:spPr>
      </p:pic>
      <p:sp>
        <p:nvSpPr>
          <p:cNvPr id="14" name="TextBox 13">
            <a:extLst>
              <a:ext uri="{FF2B5EF4-FFF2-40B4-BE49-F238E27FC236}">
                <a16:creationId xmlns:a16="http://schemas.microsoft.com/office/drawing/2014/main" id="{3AAD8303-1E68-33CD-5913-B8EC90C65FFC}"/>
              </a:ext>
            </a:extLst>
          </p:cNvPr>
          <p:cNvSpPr txBox="1"/>
          <p:nvPr/>
        </p:nvSpPr>
        <p:spPr>
          <a:xfrm>
            <a:off x="1401159" y="1914248"/>
            <a:ext cx="3238239" cy="430887"/>
          </a:xfrm>
          <a:prstGeom prst="rect">
            <a:avLst/>
          </a:prstGeom>
          <a:noFill/>
        </p:spPr>
        <p:txBody>
          <a:bodyPr wrap="square">
            <a:spAutoFit/>
          </a:bodyPr>
          <a:lstStyle/>
          <a:p>
            <a:pPr algn="l" fontAlgn="ctr"/>
            <a:r>
              <a:rPr lang="en-GB" sz="2200" b="1" i="0" dirty="0">
                <a:solidFill>
                  <a:schemeClr val="bg1"/>
                </a:solidFill>
                <a:effectLst/>
                <a:latin typeface="Times New Roman" panose="02020603050405020304" pitchFamily="18" charset="0"/>
                <a:cs typeface="Times New Roman" panose="02020603050405020304" pitchFamily="18" charset="0"/>
              </a:rPr>
              <a:t>Impact on Public Health</a:t>
            </a:r>
          </a:p>
        </p:txBody>
      </p:sp>
      <p:sp>
        <p:nvSpPr>
          <p:cNvPr id="16" name="TextBox 15">
            <a:extLst>
              <a:ext uri="{FF2B5EF4-FFF2-40B4-BE49-F238E27FC236}">
                <a16:creationId xmlns:a16="http://schemas.microsoft.com/office/drawing/2014/main" id="{E4C17351-7D6A-D474-5A35-FCC71378B7BA}"/>
              </a:ext>
            </a:extLst>
          </p:cNvPr>
          <p:cNvSpPr txBox="1"/>
          <p:nvPr/>
        </p:nvSpPr>
        <p:spPr>
          <a:xfrm>
            <a:off x="539446" y="2797391"/>
            <a:ext cx="6756400" cy="1631216"/>
          </a:xfrm>
          <a:prstGeom prst="rect">
            <a:avLst/>
          </a:prstGeom>
          <a:noFill/>
        </p:spPr>
        <p:txBody>
          <a:bodyPr wrap="square">
            <a:spAutoFit/>
          </a:bodyPr>
          <a:lstStyle/>
          <a:p>
            <a:pPr algn="just" fontAlgn="t"/>
            <a:r>
              <a:rPr lang="en-GB" sz="2000" b="0" i="0" dirty="0">
                <a:solidFill>
                  <a:schemeClr val="bg1"/>
                </a:solidFill>
                <a:effectLst/>
                <a:latin typeface="Times New Roman" panose="02020603050405020304" pitchFamily="18" charset="0"/>
                <a:cs typeface="Times New Roman" panose="02020603050405020304" pitchFamily="18" charset="0"/>
              </a:rPr>
              <a:t>Nutritional knowledge is crucial for improving public health outcomes. By enabling real-time food analysis, DeepNutriScan empowers individuals to make informed dietary choices, potentially reducing obesity rates and chronic diseases while promoting overall well-being within communities.</a:t>
            </a:r>
          </a:p>
        </p:txBody>
      </p:sp>
      <p:sp>
        <p:nvSpPr>
          <p:cNvPr id="17" name="object 10">
            <a:extLst>
              <a:ext uri="{FF2B5EF4-FFF2-40B4-BE49-F238E27FC236}">
                <a16:creationId xmlns:a16="http://schemas.microsoft.com/office/drawing/2014/main" id="{B77D40C1-FF2B-C0E7-ED10-7B08A6393941}"/>
              </a:ext>
            </a:extLst>
          </p:cNvPr>
          <p:cNvSpPr/>
          <p:nvPr/>
        </p:nvSpPr>
        <p:spPr>
          <a:xfrm>
            <a:off x="7535478" y="5346854"/>
            <a:ext cx="771525" cy="766080"/>
          </a:xfrm>
          <a:custGeom>
            <a:avLst/>
            <a:gdLst/>
            <a:ahLst/>
            <a:cxnLst/>
            <a:rect l="l" t="t" r="r" b="b"/>
            <a:pathLst>
              <a:path w="771525" h="771525">
                <a:moveTo>
                  <a:pt x="385471" y="770943"/>
                </a:moveTo>
                <a:lnTo>
                  <a:pt x="337118" y="767940"/>
                </a:lnTo>
                <a:lnTo>
                  <a:pt x="290558" y="759170"/>
                </a:lnTo>
                <a:lnTo>
                  <a:pt x="246151" y="744996"/>
                </a:lnTo>
                <a:lnTo>
                  <a:pt x="204259" y="725779"/>
                </a:lnTo>
                <a:lnTo>
                  <a:pt x="165243" y="701879"/>
                </a:lnTo>
                <a:lnTo>
                  <a:pt x="129464" y="673659"/>
                </a:lnTo>
                <a:lnTo>
                  <a:pt x="97284" y="641478"/>
                </a:lnTo>
                <a:lnTo>
                  <a:pt x="69063" y="605699"/>
                </a:lnTo>
                <a:lnTo>
                  <a:pt x="45164" y="566683"/>
                </a:lnTo>
                <a:lnTo>
                  <a:pt x="25946" y="524791"/>
                </a:lnTo>
                <a:lnTo>
                  <a:pt x="11772" y="480384"/>
                </a:lnTo>
                <a:lnTo>
                  <a:pt x="3003" y="433824"/>
                </a:lnTo>
                <a:lnTo>
                  <a:pt x="0" y="385471"/>
                </a:lnTo>
                <a:lnTo>
                  <a:pt x="3003" y="337118"/>
                </a:lnTo>
                <a:lnTo>
                  <a:pt x="11772" y="290558"/>
                </a:lnTo>
                <a:lnTo>
                  <a:pt x="25946" y="246151"/>
                </a:lnTo>
                <a:lnTo>
                  <a:pt x="45164" y="204259"/>
                </a:lnTo>
                <a:lnTo>
                  <a:pt x="69063" y="165243"/>
                </a:lnTo>
                <a:lnTo>
                  <a:pt x="97284" y="129464"/>
                </a:lnTo>
                <a:lnTo>
                  <a:pt x="129464" y="97284"/>
                </a:lnTo>
                <a:lnTo>
                  <a:pt x="165243" y="69063"/>
                </a:lnTo>
                <a:lnTo>
                  <a:pt x="204259" y="45164"/>
                </a:lnTo>
                <a:lnTo>
                  <a:pt x="246151" y="25946"/>
                </a:lnTo>
                <a:lnTo>
                  <a:pt x="290558" y="11772"/>
                </a:lnTo>
                <a:lnTo>
                  <a:pt x="337118" y="3003"/>
                </a:lnTo>
                <a:lnTo>
                  <a:pt x="385471" y="0"/>
                </a:lnTo>
                <a:lnTo>
                  <a:pt x="433824" y="3003"/>
                </a:lnTo>
                <a:lnTo>
                  <a:pt x="480384" y="11772"/>
                </a:lnTo>
                <a:lnTo>
                  <a:pt x="524791" y="25946"/>
                </a:lnTo>
                <a:lnTo>
                  <a:pt x="566683" y="45164"/>
                </a:lnTo>
                <a:lnTo>
                  <a:pt x="605700" y="69063"/>
                </a:lnTo>
                <a:lnTo>
                  <a:pt x="641478" y="97284"/>
                </a:lnTo>
                <a:lnTo>
                  <a:pt x="673659" y="129464"/>
                </a:lnTo>
                <a:lnTo>
                  <a:pt x="701880" y="165243"/>
                </a:lnTo>
                <a:lnTo>
                  <a:pt x="725779" y="204259"/>
                </a:lnTo>
                <a:lnTo>
                  <a:pt x="744997" y="246151"/>
                </a:lnTo>
                <a:lnTo>
                  <a:pt x="759171" y="290558"/>
                </a:lnTo>
                <a:lnTo>
                  <a:pt x="767940" y="337118"/>
                </a:lnTo>
                <a:lnTo>
                  <a:pt x="770943" y="385471"/>
                </a:lnTo>
                <a:lnTo>
                  <a:pt x="767940" y="433824"/>
                </a:lnTo>
                <a:lnTo>
                  <a:pt x="759171" y="480384"/>
                </a:lnTo>
                <a:lnTo>
                  <a:pt x="744997" y="524791"/>
                </a:lnTo>
                <a:lnTo>
                  <a:pt x="725779" y="566683"/>
                </a:lnTo>
                <a:lnTo>
                  <a:pt x="701880" y="605699"/>
                </a:lnTo>
                <a:lnTo>
                  <a:pt x="673659" y="641478"/>
                </a:lnTo>
                <a:lnTo>
                  <a:pt x="641478" y="673659"/>
                </a:lnTo>
                <a:lnTo>
                  <a:pt x="605700" y="701879"/>
                </a:lnTo>
                <a:lnTo>
                  <a:pt x="566683" y="725779"/>
                </a:lnTo>
                <a:lnTo>
                  <a:pt x="524791" y="744996"/>
                </a:lnTo>
                <a:lnTo>
                  <a:pt x="480384" y="759170"/>
                </a:lnTo>
                <a:lnTo>
                  <a:pt x="433824" y="767940"/>
                </a:lnTo>
                <a:lnTo>
                  <a:pt x="385471" y="770943"/>
                </a:lnTo>
                <a:close/>
              </a:path>
            </a:pathLst>
          </a:custGeom>
          <a:solidFill>
            <a:srgbClr val="004F49"/>
          </a:solidFill>
        </p:spPr>
        <p:txBody>
          <a:bodyPr wrap="square" lIns="0" tIns="0" rIns="0" bIns="0" rtlCol="0"/>
          <a:lstStyle/>
          <a:p>
            <a:endParaRPr/>
          </a:p>
        </p:txBody>
      </p:sp>
      <p:pic>
        <p:nvPicPr>
          <p:cNvPr id="18" name="object 12">
            <a:extLst>
              <a:ext uri="{FF2B5EF4-FFF2-40B4-BE49-F238E27FC236}">
                <a16:creationId xmlns:a16="http://schemas.microsoft.com/office/drawing/2014/main" id="{B21962AA-F101-21F8-4059-1C5AB2E1137B}"/>
              </a:ext>
            </a:extLst>
          </p:cNvPr>
          <p:cNvPicPr/>
          <p:nvPr/>
        </p:nvPicPr>
        <p:blipFill>
          <a:blip r:embed="rId6" cstate="print"/>
          <a:stretch>
            <a:fillRect/>
          </a:stretch>
        </p:blipFill>
        <p:spPr>
          <a:xfrm>
            <a:off x="7725978" y="5537353"/>
            <a:ext cx="390524" cy="390524"/>
          </a:xfrm>
          <a:prstGeom prst="rect">
            <a:avLst/>
          </a:prstGeom>
        </p:spPr>
      </p:pic>
      <p:sp>
        <p:nvSpPr>
          <p:cNvPr id="20" name="TextBox 19">
            <a:extLst>
              <a:ext uri="{FF2B5EF4-FFF2-40B4-BE49-F238E27FC236}">
                <a16:creationId xmlns:a16="http://schemas.microsoft.com/office/drawing/2014/main" id="{E3F2780F-A493-92BD-DC44-9B1997FA5A9B}"/>
              </a:ext>
            </a:extLst>
          </p:cNvPr>
          <p:cNvSpPr txBox="1"/>
          <p:nvPr/>
        </p:nvSpPr>
        <p:spPr>
          <a:xfrm>
            <a:off x="3471333" y="5283951"/>
            <a:ext cx="4138786" cy="430887"/>
          </a:xfrm>
          <a:prstGeom prst="rect">
            <a:avLst/>
          </a:prstGeom>
          <a:noFill/>
        </p:spPr>
        <p:txBody>
          <a:bodyPr wrap="square">
            <a:spAutoFit/>
          </a:bodyPr>
          <a:lstStyle/>
          <a:p>
            <a:pPr algn="r" fontAlgn="ctr"/>
            <a:r>
              <a:rPr lang="en-GB" sz="2200" b="1" i="0" dirty="0">
                <a:solidFill>
                  <a:schemeClr val="bg1"/>
                </a:solidFill>
                <a:effectLst/>
                <a:latin typeface="Times New Roman" panose="02020603050405020304" pitchFamily="18" charset="0"/>
                <a:cs typeface="Times New Roman" panose="02020603050405020304" pitchFamily="18" charset="0"/>
              </a:rPr>
              <a:t>Role in Preventive Healthcare</a:t>
            </a:r>
          </a:p>
        </p:txBody>
      </p:sp>
      <p:sp>
        <p:nvSpPr>
          <p:cNvPr id="22" name="TextBox 21">
            <a:extLst>
              <a:ext uri="{FF2B5EF4-FFF2-40B4-BE49-F238E27FC236}">
                <a16:creationId xmlns:a16="http://schemas.microsoft.com/office/drawing/2014/main" id="{62A33A21-FA30-3D25-F090-9C6D1A07B491}"/>
              </a:ext>
            </a:extLst>
          </p:cNvPr>
          <p:cNvSpPr txBox="1"/>
          <p:nvPr/>
        </p:nvSpPr>
        <p:spPr>
          <a:xfrm>
            <a:off x="1015105" y="5945655"/>
            <a:ext cx="7248585" cy="1938992"/>
          </a:xfrm>
          <a:prstGeom prst="rect">
            <a:avLst/>
          </a:prstGeom>
          <a:noFill/>
        </p:spPr>
        <p:txBody>
          <a:bodyPr wrap="square">
            <a:spAutoFit/>
          </a:bodyPr>
          <a:lstStyle/>
          <a:p>
            <a:pPr algn="just" fontAlgn="t"/>
            <a:r>
              <a:rPr lang="en-GB" sz="2000" b="0" i="0" dirty="0">
                <a:solidFill>
                  <a:schemeClr val="bg1"/>
                </a:solidFill>
                <a:effectLst/>
                <a:latin typeface="Times New Roman" panose="02020603050405020304" pitchFamily="18" charset="0"/>
                <a:cs typeface="Times New Roman" panose="02020603050405020304" pitchFamily="18" charset="0"/>
              </a:rPr>
              <a:t>Understanding nutritional knowledge is vital for preventive healthcare, as it empowers individuals to make informed dietary choices, reducing the risk of chronic diseases. DeepNutriScan leverages machine learning to enhance this knowledge, facilitating real-time analysis that promotes healthier eating habits and proactive health management.</a:t>
            </a:r>
          </a:p>
        </p:txBody>
      </p:sp>
    </p:spTree>
    <p:extLst>
      <p:ext uri="{BB962C8B-B14F-4D97-AF65-F5344CB8AC3E}">
        <p14:creationId xmlns:p14="http://schemas.microsoft.com/office/powerpoint/2010/main" val="3890278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832104" y="112471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EFE396"/>
                </a:solidFill>
                <a:latin typeface="Times New Roman" panose="02020603050405020304" pitchFamily="18" charset="0"/>
                <a:ea typeface="思源黑体-思源黑体-Regular" pitchFamily="34" charset="-122"/>
                <a:cs typeface="Times New Roman" panose="02020603050405020304" pitchFamily="18" charset="0"/>
              </a:rPr>
              <a:t>Objective</a:t>
            </a:r>
            <a:endParaRPr lang="en-US" sz="4640" dirty="0">
              <a:latin typeface="Times New Roman" panose="02020603050405020304" pitchFamily="18" charset="0"/>
              <a:cs typeface="Times New Roman" panose="02020603050405020304" pitchFamily="18" charset="0"/>
            </a:endParaRPr>
          </a:p>
        </p:txBody>
      </p:sp>
      <p:sp>
        <p:nvSpPr>
          <p:cNvPr id="7" name="Text 1"/>
          <p:cNvSpPr/>
          <p:nvPr/>
        </p:nvSpPr>
        <p:spPr>
          <a:xfrm>
            <a:off x="950976" y="4279392"/>
            <a:ext cx="3511296" cy="1325880"/>
          </a:xfrm>
          <a:prstGeom prst="rect">
            <a:avLst/>
          </a:prstGeom>
          <a:noFill/>
          <a:ln/>
        </p:spPr>
        <p:txBody>
          <a:bodyPr wrap="square" lIns="0" tIns="0" rIns="0" bIns="0" rtlCol="0" anchor="ctr"/>
          <a:lstStyle/>
          <a:p>
            <a:pPr marL="0" indent="0" algn="just">
              <a:lnSpc>
                <a:spcPts val="260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Develop a system capable of analyzing food items in real-time to provide immediate nutritional feedback.</a:t>
            </a:r>
            <a:endParaRPr lang="en-US" sz="2000" dirty="0">
              <a:latin typeface="Times New Roman" panose="02020603050405020304" pitchFamily="18" charset="0"/>
              <a:cs typeface="Times New Roman" panose="02020603050405020304" pitchFamily="18" charset="0"/>
            </a:endParaRPr>
          </a:p>
        </p:txBody>
      </p:sp>
      <p:sp>
        <p:nvSpPr>
          <p:cNvPr id="8" name="Text 2"/>
          <p:cNvSpPr/>
          <p:nvPr/>
        </p:nvSpPr>
        <p:spPr>
          <a:xfrm>
            <a:off x="9710928" y="2386584"/>
            <a:ext cx="3986784" cy="374904"/>
          </a:xfrm>
          <a:prstGeom prst="rect">
            <a:avLst/>
          </a:prstGeom>
          <a:noFill/>
          <a:ln/>
        </p:spPr>
        <p:txBody>
          <a:bodyPr wrap="none" lIns="0" tIns="0" rIns="0" bIns="0" rtlCol="0" anchor="ctr"/>
          <a:lstStyle/>
          <a:p>
            <a:pPr marL="0" indent="0" algn="l">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Diverse Food Coverage</a:t>
            </a:r>
            <a:endParaRPr lang="en-US" sz="2400" dirty="0">
              <a:latin typeface="Times New Roman" panose="02020603050405020304" pitchFamily="18" charset="0"/>
              <a:cs typeface="Times New Roman" panose="02020603050405020304" pitchFamily="18" charset="0"/>
            </a:endParaRPr>
          </a:p>
        </p:txBody>
      </p:sp>
      <p:sp>
        <p:nvSpPr>
          <p:cNvPr id="9" name="Text 3"/>
          <p:cNvSpPr/>
          <p:nvPr/>
        </p:nvSpPr>
        <p:spPr>
          <a:xfrm>
            <a:off x="950976" y="3648456"/>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D7D7D7"/>
                </a:solidFill>
                <a:latin typeface="思源黑体-思源黑体-Regular" pitchFamily="34" charset="0"/>
                <a:ea typeface="思源黑体-思源黑体-Regular" pitchFamily="34" charset="-122"/>
                <a:cs typeface="思源黑体-思源黑体-Regular" pitchFamily="34" charset="-120"/>
              </a:rPr>
              <a:t>Real-Time Analysis</a:t>
            </a:r>
            <a:endParaRPr lang="en-US" sz="2320" dirty="0"/>
          </a:p>
        </p:txBody>
      </p:sp>
      <p:sp>
        <p:nvSpPr>
          <p:cNvPr id="10" name="Text 4"/>
          <p:cNvSpPr/>
          <p:nvPr/>
        </p:nvSpPr>
        <p:spPr>
          <a:xfrm>
            <a:off x="9710928" y="3026664"/>
            <a:ext cx="3986784" cy="996696"/>
          </a:xfrm>
          <a:prstGeom prst="rect">
            <a:avLst/>
          </a:prstGeom>
          <a:noFill/>
          <a:ln/>
        </p:spPr>
        <p:txBody>
          <a:bodyPr wrap="square" lIns="0" tIns="0" rIns="0" bIns="0" rtlCol="0" anchor="ctr"/>
          <a:lstStyle/>
          <a:p>
            <a:pPr marL="0" indent="0" algn="just">
              <a:lnSpc>
                <a:spcPts val="260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Ensure the ability to analyze a wide variety of food types, from whole foods to processed items.</a:t>
            </a:r>
            <a:endParaRPr lang="en-US" sz="2000" dirty="0">
              <a:latin typeface="Times New Roman" panose="02020603050405020304" pitchFamily="18" charset="0"/>
              <a:cs typeface="Times New Roman" panose="02020603050405020304" pitchFamily="18" charset="0"/>
            </a:endParaRPr>
          </a:p>
        </p:txBody>
      </p:sp>
      <p:sp>
        <p:nvSpPr>
          <p:cNvPr id="11" name="Text 5"/>
          <p:cNvSpPr/>
          <p:nvPr/>
        </p:nvSpPr>
        <p:spPr>
          <a:xfrm>
            <a:off x="9710928" y="5532120"/>
            <a:ext cx="3986784" cy="1325880"/>
          </a:xfrm>
          <a:prstGeom prst="rect">
            <a:avLst/>
          </a:prstGeom>
          <a:noFill/>
          <a:ln/>
        </p:spPr>
        <p:txBody>
          <a:bodyPr wrap="square" lIns="0" tIns="0" rIns="0" bIns="0" rtlCol="0" anchor="ctr"/>
          <a:lstStyle/>
          <a:p>
            <a:pPr marL="0" indent="0" algn="just">
              <a:lnSpc>
                <a:spcPts val="260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Create an easy-to-use interface accessible via smartphones or web applications to facilitate regular use by all demographics.</a:t>
            </a:r>
            <a:endParaRPr lang="en-US" sz="2000" dirty="0">
              <a:latin typeface="Times New Roman" panose="02020603050405020304" pitchFamily="18" charset="0"/>
              <a:cs typeface="Times New Roman" panose="02020603050405020304" pitchFamily="18" charset="0"/>
            </a:endParaRPr>
          </a:p>
        </p:txBody>
      </p:sp>
      <p:sp>
        <p:nvSpPr>
          <p:cNvPr id="12" name="Text 6"/>
          <p:cNvSpPr/>
          <p:nvPr/>
        </p:nvSpPr>
        <p:spPr>
          <a:xfrm>
            <a:off x="9710928" y="4901184"/>
            <a:ext cx="3986784" cy="374904"/>
          </a:xfrm>
          <a:prstGeom prst="rect">
            <a:avLst/>
          </a:prstGeom>
          <a:noFill/>
          <a:ln/>
        </p:spPr>
        <p:txBody>
          <a:bodyPr wrap="none" lIns="0" tIns="0" rIns="0" bIns="0" rtlCol="0" anchor="ctr"/>
          <a:lstStyle/>
          <a:p>
            <a:pPr marL="0" indent="0" algn="l">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User-Friendly Interface</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7818120" y="5422392"/>
            <a:ext cx="182880" cy="438912"/>
          </a:xfrm>
          <a:prstGeom prst="rect">
            <a:avLst/>
          </a:prstGeom>
          <a:noFill/>
          <a:ln/>
        </p:spPr>
        <p:txBody>
          <a:bodyPr wrap="none" lIns="0" tIns="0" rIns="0" bIns="0" rtlCol="0" anchor="ctr"/>
          <a:lstStyle/>
          <a:p>
            <a:pPr marL="0" indent="0" algn="l">
              <a:lnSpc>
                <a:spcPts val="2780"/>
              </a:lnSpc>
              <a:buNone/>
            </a:pPr>
            <a:r>
              <a:rPr lang="en-US" sz="2400" dirty="0">
                <a:solidFill>
                  <a:srgbClr val="FFFFFF"/>
                </a:solidFill>
                <a:latin typeface="Times New Roman" panose="02020603050405020304" pitchFamily="18" charset="0"/>
                <a:ea typeface="思源黑体-思源黑体-Regular"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14" name="Text 8"/>
          <p:cNvSpPr/>
          <p:nvPr/>
        </p:nvSpPr>
        <p:spPr>
          <a:xfrm>
            <a:off x="7818120" y="3392424"/>
            <a:ext cx="182880" cy="438912"/>
          </a:xfrm>
          <a:prstGeom prst="rect">
            <a:avLst/>
          </a:prstGeom>
          <a:noFill/>
          <a:ln/>
        </p:spPr>
        <p:txBody>
          <a:bodyPr wrap="none" lIns="0" tIns="0" rIns="0" bIns="0" rtlCol="0" anchor="ctr"/>
          <a:lstStyle/>
          <a:p>
            <a:pPr marL="0" indent="0" algn="l">
              <a:lnSpc>
                <a:spcPts val="2780"/>
              </a:lnSpc>
              <a:buNone/>
            </a:pPr>
            <a:r>
              <a:rPr lang="en-US" sz="2400" dirty="0">
                <a:solidFill>
                  <a:srgbClr val="FFFFFF"/>
                </a:solidFill>
                <a:latin typeface="Times New Roman" panose="02020603050405020304" pitchFamily="18" charset="0"/>
                <a:ea typeface="思源黑体-思源黑体-Regular"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15" name="Text 9"/>
          <p:cNvSpPr/>
          <p:nvPr/>
        </p:nvSpPr>
        <p:spPr>
          <a:xfrm>
            <a:off x="6062472" y="4407408"/>
            <a:ext cx="182880" cy="438912"/>
          </a:xfrm>
          <a:prstGeom prst="rect">
            <a:avLst/>
          </a:prstGeom>
          <a:noFill/>
          <a:ln/>
        </p:spPr>
        <p:txBody>
          <a:bodyPr wrap="none" lIns="0" tIns="0" rIns="0" bIns="0" rtlCol="0" anchor="ctr"/>
          <a:lstStyle/>
          <a:p>
            <a:pPr marL="0" indent="0" algn="l">
              <a:lnSpc>
                <a:spcPts val="2780"/>
              </a:lnSpc>
              <a:buNone/>
            </a:pPr>
            <a:r>
              <a:rPr lang="en-US" sz="2400" dirty="0">
                <a:solidFill>
                  <a:srgbClr val="FFFFFF"/>
                </a:solidFill>
                <a:latin typeface="Times New Roman" panose="02020603050405020304" pitchFamily="18" charset="0"/>
                <a:ea typeface="思源黑体-思源黑体-Regular"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50799"/>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5175504" y="2935224"/>
            <a:ext cx="4297680" cy="950976"/>
          </a:xfrm>
          <a:prstGeom prst="rect">
            <a:avLst/>
          </a:prstGeom>
        </p:spPr>
      </p:pic>
      <p:pic>
        <p:nvPicPr>
          <p:cNvPr id="5" name="Image 3" descr="preencoded.png"/>
          <p:cNvPicPr>
            <a:picLocks noChangeAspect="1"/>
          </p:cNvPicPr>
          <p:nvPr/>
        </p:nvPicPr>
        <p:blipFill>
          <a:blip r:embed="rId5"/>
          <a:stretch>
            <a:fillRect/>
          </a:stretch>
        </p:blipFill>
        <p:spPr>
          <a:xfrm>
            <a:off x="841248" y="2935224"/>
            <a:ext cx="4297680" cy="950976"/>
          </a:xfrm>
          <a:prstGeom prst="rect">
            <a:avLst/>
          </a:prstGeom>
        </p:spPr>
      </p:pic>
      <p:pic>
        <p:nvPicPr>
          <p:cNvPr id="6" name="Image 4" descr="preencoded.png"/>
          <p:cNvPicPr>
            <a:picLocks noChangeAspect="1"/>
          </p:cNvPicPr>
          <p:nvPr/>
        </p:nvPicPr>
        <p:blipFill>
          <a:blip r:embed="rId6"/>
          <a:stretch>
            <a:fillRect/>
          </a:stretch>
        </p:blipFill>
        <p:spPr>
          <a:xfrm>
            <a:off x="9500616" y="2935224"/>
            <a:ext cx="4297680" cy="950976"/>
          </a:xfrm>
          <a:prstGeom prst="rect">
            <a:avLst/>
          </a:prstGeom>
        </p:spPr>
      </p:pic>
      <p:sp>
        <p:nvSpPr>
          <p:cNvPr id="7" name="Text 0"/>
          <p:cNvSpPr/>
          <p:nvPr/>
        </p:nvSpPr>
        <p:spPr>
          <a:xfrm>
            <a:off x="1078992" y="4233672"/>
            <a:ext cx="3831336" cy="374904"/>
          </a:xfrm>
          <a:prstGeom prst="rect">
            <a:avLst/>
          </a:prstGeom>
          <a:noFill/>
          <a:ln/>
        </p:spPr>
        <p:txBody>
          <a:bodyPr wrap="none" lIns="0" tIns="0" rIns="0" bIns="0" rtlCol="0" anchor="ctr"/>
          <a:lstStyle/>
          <a:p>
            <a:pPr marL="0" indent="0" algn="ctr">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Data Collection</a:t>
            </a:r>
            <a:endParaRPr lang="en-US" sz="2400" dirty="0">
              <a:latin typeface="Times New Roman" panose="02020603050405020304" pitchFamily="18" charset="0"/>
              <a:cs typeface="Times New Roman" panose="02020603050405020304" pitchFamily="18" charset="0"/>
            </a:endParaRPr>
          </a:p>
        </p:txBody>
      </p:sp>
      <p:sp>
        <p:nvSpPr>
          <p:cNvPr id="8" name="Text 1"/>
          <p:cNvSpPr/>
          <p:nvPr/>
        </p:nvSpPr>
        <p:spPr>
          <a:xfrm>
            <a:off x="7232904" y="3191256"/>
            <a:ext cx="182880"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Regular"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9" name="Text 2"/>
          <p:cNvSpPr/>
          <p:nvPr/>
        </p:nvSpPr>
        <p:spPr>
          <a:xfrm>
            <a:off x="832104" y="996696"/>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EFE396"/>
                </a:solidFill>
                <a:latin typeface="Times New Roman" panose="02020603050405020304" pitchFamily="18" charset="0"/>
                <a:ea typeface="思源黑体-思源黑体-Regular" pitchFamily="34" charset="-122"/>
                <a:cs typeface="Times New Roman" panose="02020603050405020304" pitchFamily="18" charset="0"/>
              </a:rPr>
              <a:t>Methodology</a:t>
            </a:r>
            <a:endParaRPr lang="en-US" sz="4800" dirty="0">
              <a:latin typeface="Times New Roman" panose="02020603050405020304" pitchFamily="18" charset="0"/>
              <a:cs typeface="Times New Roman" panose="02020603050405020304" pitchFamily="18" charset="0"/>
            </a:endParaRPr>
          </a:p>
        </p:txBody>
      </p:sp>
      <p:sp>
        <p:nvSpPr>
          <p:cNvPr id="10" name="Text 3"/>
          <p:cNvSpPr/>
          <p:nvPr/>
        </p:nvSpPr>
        <p:spPr>
          <a:xfrm>
            <a:off x="2907792" y="3191256"/>
            <a:ext cx="182880"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Regular"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11" name="Text 4"/>
          <p:cNvSpPr/>
          <p:nvPr/>
        </p:nvSpPr>
        <p:spPr>
          <a:xfrm>
            <a:off x="9729216" y="4745736"/>
            <a:ext cx="3831336" cy="1655064"/>
          </a:xfrm>
          <a:prstGeom prst="rect">
            <a:avLst/>
          </a:prstGeom>
          <a:noFill/>
          <a:ln/>
        </p:spPr>
        <p:txBody>
          <a:bodyPr wrap="square" lIns="0" tIns="0" rIns="0" bIns="0" rtlCol="0" anchor="ctr"/>
          <a:lstStyle/>
          <a:p>
            <a:pPr marL="0" indent="0" algn="ctr">
              <a:lnSpc>
                <a:spcPts val="2600"/>
              </a:lnSpc>
              <a:buNone/>
            </a:pPr>
            <a:r>
              <a:rPr lang="en-US" sz="22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Implement a system for users to provide feedback on analysis accuracy, refining the model over time for enhanced performance.</a:t>
            </a:r>
            <a:endParaRPr lang="en-US" sz="2200" dirty="0">
              <a:latin typeface="Times New Roman" panose="02020603050405020304" pitchFamily="18" charset="0"/>
              <a:cs typeface="Times New Roman" panose="02020603050405020304" pitchFamily="18" charset="0"/>
            </a:endParaRPr>
          </a:p>
        </p:txBody>
      </p:sp>
      <p:sp>
        <p:nvSpPr>
          <p:cNvPr id="12" name="Text 5"/>
          <p:cNvSpPr/>
          <p:nvPr/>
        </p:nvSpPr>
        <p:spPr>
          <a:xfrm>
            <a:off x="5404104" y="4233672"/>
            <a:ext cx="3831336" cy="374904"/>
          </a:xfrm>
          <a:prstGeom prst="rect">
            <a:avLst/>
          </a:prstGeom>
          <a:noFill/>
          <a:ln/>
        </p:spPr>
        <p:txBody>
          <a:bodyPr wrap="none" lIns="0" tIns="0" rIns="0" bIns="0" rtlCol="0" anchor="ctr"/>
          <a:lstStyle/>
          <a:p>
            <a:pPr marL="0" indent="0" algn="ctr">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Model Development</a:t>
            </a:r>
            <a:endParaRPr lang="en-US" sz="2400" dirty="0">
              <a:latin typeface="Times New Roman" panose="02020603050405020304" pitchFamily="18" charset="0"/>
              <a:cs typeface="Times New Roman" panose="02020603050405020304" pitchFamily="18" charset="0"/>
            </a:endParaRPr>
          </a:p>
        </p:txBody>
      </p:sp>
      <p:sp>
        <p:nvSpPr>
          <p:cNvPr id="13" name="Text 6"/>
          <p:cNvSpPr/>
          <p:nvPr/>
        </p:nvSpPr>
        <p:spPr>
          <a:xfrm>
            <a:off x="1078992" y="4745736"/>
            <a:ext cx="3831336" cy="1655064"/>
          </a:xfrm>
          <a:prstGeom prst="rect">
            <a:avLst/>
          </a:prstGeom>
          <a:noFill/>
          <a:ln/>
        </p:spPr>
        <p:txBody>
          <a:bodyPr wrap="square" lIns="0" tIns="0" rIns="0" bIns="0" rtlCol="0" anchor="ctr"/>
          <a:lstStyle/>
          <a:p>
            <a:pPr marL="0" indent="0" algn="ctr">
              <a:lnSpc>
                <a:spcPts val="2600"/>
              </a:lnSpc>
              <a:buNone/>
            </a:pPr>
            <a:r>
              <a:rPr lang="en-US" sz="22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Gather a comprehensive dataset of food items paired with their nutritional information for training the machine learning model.</a:t>
            </a:r>
            <a:endParaRPr lang="en-US" sz="2200" dirty="0">
              <a:latin typeface="Times New Roman" panose="02020603050405020304" pitchFamily="18" charset="0"/>
              <a:cs typeface="Times New Roman" panose="02020603050405020304" pitchFamily="18" charset="0"/>
            </a:endParaRPr>
          </a:p>
        </p:txBody>
      </p:sp>
      <p:sp>
        <p:nvSpPr>
          <p:cNvPr id="14" name="Text 7"/>
          <p:cNvSpPr/>
          <p:nvPr/>
        </p:nvSpPr>
        <p:spPr>
          <a:xfrm>
            <a:off x="5404104" y="4745736"/>
            <a:ext cx="3831336" cy="1984248"/>
          </a:xfrm>
          <a:prstGeom prst="rect">
            <a:avLst/>
          </a:prstGeom>
          <a:noFill/>
          <a:ln/>
        </p:spPr>
        <p:txBody>
          <a:bodyPr wrap="square" lIns="0" tIns="0" rIns="0" bIns="0" rtlCol="0" anchor="ctr"/>
          <a:lstStyle/>
          <a:p>
            <a:pPr marL="0" indent="0" algn="ctr">
              <a:lnSpc>
                <a:spcPts val="2600"/>
              </a:lnSpc>
              <a:buNone/>
            </a:pPr>
            <a:r>
              <a:rPr lang="en-US" sz="22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Utilize machine learning algorithms such as convolutional neural networks (CNNs) to classify food items and predict their nutritional content based on images.</a:t>
            </a:r>
            <a:endParaRPr lang="en-US" sz="2200" dirty="0">
              <a:latin typeface="Times New Roman" panose="02020603050405020304" pitchFamily="18" charset="0"/>
              <a:cs typeface="Times New Roman" panose="02020603050405020304" pitchFamily="18" charset="0"/>
            </a:endParaRPr>
          </a:p>
        </p:txBody>
      </p:sp>
      <p:sp>
        <p:nvSpPr>
          <p:cNvPr id="15" name="Text 8"/>
          <p:cNvSpPr/>
          <p:nvPr/>
        </p:nvSpPr>
        <p:spPr>
          <a:xfrm>
            <a:off x="9729216" y="4233672"/>
            <a:ext cx="3831336" cy="374904"/>
          </a:xfrm>
          <a:prstGeom prst="rect">
            <a:avLst/>
          </a:prstGeom>
          <a:noFill/>
          <a:ln/>
        </p:spPr>
        <p:txBody>
          <a:bodyPr wrap="none" lIns="0" tIns="0" rIns="0" bIns="0" rtlCol="0" anchor="ctr"/>
          <a:lstStyle/>
          <a:p>
            <a:pPr marL="0" indent="0" algn="ctr">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User Feedback Loop</a:t>
            </a:r>
            <a:endParaRPr lang="en-US" sz="2400" dirty="0">
              <a:latin typeface="Times New Roman" panose="02020603050405020304" pitchFamily="18" charset="0"/>
              <a:cs typeface="Times New Roman" panose="02020603050405020304" pitchFamily="18" charset="0"/>
            </a:endParaRPr>
          </a:p>
        </p:txBody>
      </p:sp>
      <p:sp>
        <p:nvSpPr>
          <p:cNvPr id="16" name="Text 9"/>
          <p:cNvSpPr/>
          <p:nvPr/>
        </p:nvSpPr>
        <p:spPr>
          <a:xfrm>
            <a:off x="11558016" y="3191256"/>
            <a:ext cx="182880"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Regular" pitchFamily="34" charset="-122"/>
                <a:cs typeface="Times New Roman" panose="02020603050405020304" pitchFamily="18" charset="0"/>
              </a:rPr>
              <a:t>3</a:t>
            </a:r>
            <a:endParaRPr lang="en-US" sz="2320" dirty="0">
              <a:latin typeface="Times New Roman" panose="02020603050405020304" pitchFamily="18" charset="0"/>
              <a:cs typeface="Times New Roman" panose="02020603050405020304" pitchFamily="18" charset="0"/>
            </a:endParaRPr>
          </a:p>
        </p:txBody>
      </p:sp>
      <p:sp>
        <p:nvSpPr>
          <p:cNvPr id="17" name="Text 10"/>
          <p:cNvSpPr/>
          <p:nvPr/>
        </p:nvSpPr>
        <p:spPr>
          <a:xfrm>
            <a:off x="832104" y="2002536"/>
            <a:ext cx="12984480" cy="667512"/>
          </a:xfrm>
          <a:prstGeom prst="rect">
            <a:avLst/>
          </a:prstGeom>
          <a:noFill/>
          <a:ln/>
        </p:spPr>
        <p:txBody>
          <a:bodyPr wrap="square" lIns="0" tIns="0" rIns="0" bIns="0" rtlCol="0" anchor="ctr"/>
          <a:lstStyle/>
          <a:p>
            <a:pPr marL="0" indent="0" algn="l">
              <a:lnSpc>
                <a:spcPts val="26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The methodology involves three key steps: data collection, model development using CNNs, and a user feedback loop to refine the model for better performance.</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540496"/>
          </a:xfrm>
          <a:prstGeom prst="rect">
            <a:avLst/>
          </a:prstGeom>
        </p:spPr>
      </p:pic>
      <p:pic>
        <p:nvPicPr>
          <p:cNvPr id="3" name="Image 1" descr="preencoded.png"/>
          <p:cNvPicPr>
            <a:picLocks noChangeAspect="1"/>
          </p:cNvPicPr>
          <p:nvPr/>
        </p:nvPicPr>
        <p:blipFill>
          <a:blip r:embed="rId4"/>
          <a:stretch>
            <a:fillRect/>
          </a:stretch>
        </p:blipFill>
        <p:spPr>
          <a:xfrm>
            <a:off x="0" y="0"/>
            <a:ext cx="14630400" cy="8540496"/>
          </a:xfrm>
          <a:prstGeom prst="rect">
            <a:avLst/>
          </a:prstGeom>
        </p:spPr>
      </p:pic>
      <p:pic>
        <p:nvPicPr>
          <p:cNvPr id="4" name="Image 2" descr="preencoded.png"/>
          <p:cNvPicPr>
            <a:picLocks noChangeAspect="1"/>
          </p:cNvPicPr>
          <p:nvPr/>
        </p:nvPicPr>
        <p:blipFill>
          <a:blip r:embed="rId5"/>
          <a:stretch>
            <a:fillRect/>
          </a:stretch>
        </p:blipFill>
        <p:spPr>
          <a:xfrm>
            <a:off x="5399532" y="1773936"/>
            <a:ext cx="3547872" cy="3547872"/>
          </a:xfrm>
          <a:prstGeom prst="rect">
            <a:avLst/>
          </a:prstGeom>
        </p:spPr>
      </p:pic>
      <p:sp>
        <p:nvSpPr>
          <p:cNvPr id="5" name="Text 0"/>
          <p:cNvSpPr/>
          <p:nvPr/>
        </p:nvSpPr>
        <p:spPr>
          <a:xfrm>
            <a:off x="5907024" y="3090672"/>
            <a:ext cx="2834640" cy="713232"/>
          </a:xfrm>
          <a:prstGeom prst="rect">
            <a:avLst/>
          </a:prstGeom>
          <a:noFill/>
          <a:ln/>
        </p:spPr>
        <p:txBody>
          <a:bodyPr wrap="none" lIns="0" tIns="0" rIns="0" bIns="0" rtlCol="0" anchor="ctr"/>
          <a:lstStyle/>
          <a:p>
            <a:pPr marL="0" indent="0" algn="ctr">
              <a:lnSpc>
                <a:spcPts val="5570"/>
              </a:lnSpc>
              <a:buNone/>
            </a:pPr>
            <a:r>
              <a:rPr lang="en-US" sz="4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5 s</a:t>
            </a:r>
            <a:endParaRPr lang="en-US" sz="4400" dirty="0">
              <a:latin typeface="Times New Roman" panose="02020603050405020304" pitchFamily="18" charset="0"/>
              <a:cs typeface="Times New Roman" panose="02020603050405020304" pitchFamily="18" charset="0"/>
            </a:endParaRPr>
          </a:p>
        </p:txBody>
      </p:sp>
      <p:pic>
        <p:nvPicPr>
          <p:cNvPr id="6" name="Image 3" descr="preencoded.png"/>
          <p:cNvPicPr>
            <a:picLocks noChangeAspect="1"/>
          </p:cNvPicPr>
          <p:nvPr/>
        </p:nvPicPr>
        <p:blipFill>
          <a:blip r:embed="rId6"/>
          <a:stretch>
            <a:fillRect/>
          </a:stretch>
        </p:blipFill>
        <p:spPr>
          <a:xfrm>
            <a:off x="9957816" y="1673352"/>
            <a:ext cx="3547872" cy="3547872"/>
          </a:xfrm>
          <a:prstGeom prst="rect">
            <a:avLst/>
          </a:prstGeom>
        </p:spPr>
      </p:pic>
      <p:sp>
        <p:nvSpPr>
          <p:cNvPr id="7" name="Text 1"/>
          <p:cNvSpPr/>
          <p:nvPr/>
        </p:nvSpPr>
        <p:spPr>
          <a:xfrm>
            <a:off x="10925302" y="3063240"/>
            <a:ext cx="1727200" cy="713232"/>
          </a:xfrm>
          <a:prstGeom prst="rect">
            <a:avLst/>
          </a:prstGeom>
          <a:noFill/>
          <a:ln/>
        </p:spPr>
        <p:txBody>
          <a:bodyPr wrap="none" lIns="0" tIns="0" rIns="0" bIns="0" rtlCol="0" anchor="ctr"/>
          <a:lstStyle/>
          <a:p>
            <a:pPr marL="0" indent="0" algn="ctr">
              <a:lnSpc>
                <a:spcPts val="557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High Satisfaction</a:t>
            </a:r>
            <a:endParaRPr lang="en-US" sz="2000" dirty="0">
              <a:latin typeface="Times New Roman" panose="02020603050405020304" pitchFamily="18" charset="0"/>
              <a:cs typeface="Times New Roman" panose="02020603050405020304" pitchFamily="18" charset="0"/>
            </a:endParaRPr>
          </a:p>
        </p:txBody>
      </p:sp>
      <p:pic>
        <p:nvPicPr>
          <p:cNvPr id="8" name="Image 4" descr="preencoded.png"/>
          <p:cNvPicPr>
            <a:picLocks noChangeAspect="1"/>
          </p:cNvPicPr>
          <p:nvPr/>
        </p:nvPicPr>
        <p:blipFill>
          <a:blip r:embed="rId7"/>
          <a:stretch>
            <a:fillRect/>
          </a:stretch>
        </p:blipFill>
        <p:spPr>
          <a:xfrm>
            <a:off x="1143000" y="1673352"/>
            <a:ext cx="3547872" cy="3547872"/>
          </a:xfrm>
          <a:prstGeom prst="rect">
            <a:avLst/>
          </a:prstGeom>
        </p:spPr>
      </p:pic>
      <p:sp>
        <p:nvSpPr>
          <p:cNvPr id="9" name="Text 2"/>
          <p:cNvSpPr/>
          <p:nvPr/>
        </p:nvSpPr>
        <p:spPr>
          <a:xfrm>
            <a:off x="2286000" y="3090672"/>
            <a:ext cx="1252728" cy="713232"/>
          </a:xfrm>
          <a:prstGeom prst="rect">
            <a:avLst/>
          </a:prstGeom>
          <a:noFill/>
          <a:ln/>
        </p:spPr>
        <p:txBody>
          <a:bodyPr wrap="none" lIns="0" tIns="0" rIns="0" bIns="0" rtlCol="0" anchor="ctr"/>
          <a:lstStyle/>
          <a:p>
            <a:pPr marL="0" indent="0" algn="ctr">
              <a:lnSpc>
                <a:spcPts val="5570"/>
              </a:lnSpc>
              <a:buNone/>
            </a:pPr>
            <a:r>
              <a:rPr lang="en-US" sz="4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90%</a:t>
            </a:r>
            <a:endParaRPr lang="en-US" sz="4400" dirty="0">
              <a:latin typeface="Times New Roman" panose="02020603050405020304" pitchFamily="18" charset="0"/>
              <a:cs typeface="Times New Roman" panose="02020603050405020304" pitchFamily="18" charset="0"/>
            </a:endParaRPr>
          </a:p>
        </p:txBody>
      </p:sp>
      <p:sp>
        <p:nvSpPr>
          <p:cNvPr id="10" name="Text 3"/>
          <p:cNvSpPr/>
          <p:nvPr/>
        </p:nvSpPr>
        <p:spPr>
          <a:xfrm>
            <a:off x="9656064" y="5952744"/>
            <a:ext cx="4142232" cy="1655064"/>
          </a:xfrm>
          <a:prstGeom prst="rect">
            <a:avLst/>
          </a:prstGeom>
          <a:noFill/>
          <a:ln/>
        </p:spPr>
        <p:txBody>
          <a:bodyPr wrap="square" lIns="0" tIns="0" rIns="0" bIns="0" rtlCol="0" anchor="ctr"/>
          <a:lstStyle/>
          <a:p>
            <a:pPr marL="0" indent="0" algn="ctr">
              <a:lnSpc>
                <a:spcPts val="260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Early user trials demonstrate a high level of satisfaction with the application, highlighting improvements in dietary awareness and monitoring habits.</a:t>
            </a:r>
            <a:endParaRPr lang="en-US" sz="2000" dirty="0">
              <a:latin typeface="Times New Roman" panose="02020603050405020304" pitchFamily="18" charset="0"/>
              <a:cs typeface="Times New Roman" panose="02020603050405020304" pitchFamily="18" charset="0"/>
            </a:endParaRPr>
          </a:p>
        </p:txBody>
      </p:sp>
      <p:sp>
        <p:nvSpPr>
          <p:cNvPr id="11" name="Text 4"/>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EFE396"/>
                </a:solidFill>
                <a:latin typeface="Times New Roman" panose="02020603050405020304" pitchFamily="18" charset="0"/>
                <a:ea typeface="思源黑体-思源黑体-Regular" pitchFamily="34" charset="-122"/>
                <a:cs typeface="Times New Roman" panose="02020603050405020304" pitchFamily="18" charset="0"/>
              </a:rPr>
              <a:t>DeepNutriScan Model Results</a:t>
            </a:r>
            <a:endParaRPr lang="en-US" sz="4640" dirty="0">
              <a:latin typeface="Times New Roman" panose="02020603050405020304" pitchFamily="18" charset="0"/>
              <a:cs typeface="Times New Roman" panose="02020603050405020304" pitchFamily="18" charset="0"/>
            </a:endParaRPr>
          </a:p>
        </p:txBody>
      </p:sp>
      <p:sp>
        <p:nvSpPr>
          <p:cNvPr id="12" name="Text 5"/>
          <p:cNvSpPr/>
          <p:nvPr/>
        </p:nvSpPr>
        <p:spPr>
          <a:xfrm>
            <a:off x="841248" y="5449824"/>
            <a:ext cx="4142232" cy="374904"/>
          </a:xfrm>
          <a:prstGeom prst="rect">
            <a:avLst/>
          </a:prstGeom>
          <a:noFill/>
          <a:ln/>
        </p:spPr>
        <p:txBody>
          <a:bodyPr wrap="none" lIns="0" tIns="0" rIns="0" bIns="0" rtlCol="0" anchor="ctr"/>
          <a:lstStyle/>
          <a:p>
            <a:pPr marL="0" indent="0" algn="ctr">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Model Accuracy</a:t>
            </a:r>
            <a:endParaRPr lang="en-US" sz="2400" dirty="0">
              <a:latin typeface="Times New Roman" panose="02020603050405020304" pitchFamily="18" charset="0"/>
              <a:cs typeface="Times New Roman" panose="02020603050405020304" pitchFamily="18" charset="0"/>
            </a:endParaRPr>
          </a:p>
        </p:txBody>
      </p:sp>
      <p:sp>
        <p:nvSpPr>
          <p:cNvPr id="13" name="Text 6"/>
          <p:cNvSpPr/>
          <p:nvPr/>
        </p:nvSpPr>
        <p:spPr>
          <a:xfrm>
            <a:off x="841248" y="5952744"/>
            <a:ext cx="4142232" cy="1655064"/>
          </a:xfrm>
          <a:prstGeom prst="rect">
            <a:avLst/>
          </a:prstGeom>
          <a:noFill/>
          <a:ln/>
        </p:spPr>
        <p:txBody>
          <a:bodyPr wrap="square" lIns="0" tIns="0" rIns="0" bIns="0" rtlCol="0" anchor="ctr"/>
          <a:lstStyle/>
          <a:p>
            <a:pPr marL="0" indent="0" algn="ctr">
              <a:lnSpc>
                <a:spcPts val="260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Initial tests indicate that the DeepNutriScan model achieves over 90% accuracy in food classification, showcasing its reliability.</a:t>
            </a:r>
            <a:endParaRPr lang="en-US" sz="2000" dirty="0">
              <a:latin typeface="Times New Roman" panose="02020603050405020304" pitchFamily="18" charset="0"/>
              <a:cs typeface="Times New Roman" panose="02020603050405020304" pitchFamily="18" charset="0"/>
            </a:endParaRPr>
          </a:p>
        </p:txBody>
      </p:sp>
      <p:sp>
        <p:nvSpPr>
          <p:cNvPr id="14" name="Text 7"/>
          <p:cNvSpPr/>
          <p:nvPr/>
        </p:nvSpPr>
        <p:spPr>
          <a:xfrm>
            <a:off x="5248656" y="5952744"/>
            <a:ext cx="4142232" cy="1655064"/>
          </a:xfrm>
          <a:prstGeom prst="rect">
            <a:avLst/>
          </a:prstGeom>
          <a:noFill/>
          <a:ln/>
        </p:spPr>
        <p:txBody>
          <a:bodyPr wrap="square" lIns="0" tIns="0" rIns="0" bIns="0" rtlCol="0" anchor="ctr"/>
          <a:lstStyle/>
          <a:p>
            <a:pPr marL="0" indent="0" algn="ctr">
              <a:lnSpc>
                <a:spcPts val="260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The platform can process images and deliver nutritional information in under five seconds, making it highly efficient for real-time use.</a:t>
            </a:r>
            <a:endParaRPr lang="en-US" sz="2000" dirty="0">
              <a:latin typeface="Times New Roman" panose="02020603050405020304" pitchFamily="18" charset="0"/>
              <a:cs typeface="Times New Roman" panose="02020603050405020304" pitchFamily="18" charset="0"/>
            </a:endParaRPr>
          </a:p>
        </p:txBody>
      </p:sp>
      <p:sp>
        <p:nvSpPr>
          <p:cNvPr id="15" name="Text 8"/>
          <p:cNvSpPr/>
          <p:nvPr/>
        </p:nvSpPr>
        <p:spPr>
          <a:xfrm>
            <a:off x="5248656" y="5449824"/>
            <a:ext cx="4142232" cy="374904"/>
          </a:xfrm>
          <a:prstGeom prst="rect">
            <a:avLst/>
          </a:prstGeom>
          <a:noFill/>
          <a:ln/>
        </p:spPr>
        <p:txBody>
          <a:bodyPr wrap="none" lIns="0" tIns="0" rIns="0" bIns="0" rtlCol="0" anchor="ctr"/>
          <a:lstStyle/>
          <a:p>
            <a:pPr marL="0" indent="0" algn="ctr">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Speed of Analysis</a:t>
            </a:r>
            <a:endParaRPr lang="en-US" sz="2400" dirty="0">
              <a:latin typeface="Times New Roman" panose="02020603050405020304" pitchFamily="18" charset="0"/>
              <a:cs typeface="Times New Roman" panose="02020603050405020304" pitchFamily="18" charset="0"/>
            </a:endParaRPr>
          </a:p>
        </p:txBody>
      </p:sp>
      <p:sp>
        <p:nvSpPr>
          <p:cNvPr id="16" name="Text 9"/>
          <p:cNvSpPr/>
          <p:nvPr/>
        </p:nvSpPr>
        <p:spPr>
          <a:xfrm>
            <a:off x="9656064" y="5449824"/>
            <a:ext cx="4142232" cy="374904"/>
          </a:xfrm>
          <a:prstGeom prst="rect">
            <a:avLst/>
          </a:prstGeom>
          <a:noFill/>
          <a:ln/>
        </p:spPr>
        <p:txBody>
          <a:bodyPr wrap="none" lIns="0" tIns="0" rIns="0" bIns="0" rtlCol="0" anchor="ctr"/>
          <a:lstStyle/>
          <a:p>
            <a:pPr marL="0" indent="0" algn="ctr">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User Engagement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0" end="0"/>
                                            </p:txEl>
                                          </p:spTgt>
                                        </p:tgtEl>
                                        <p:attrNameLst>
                                          <p:attrName>style.visibility</p:attrName>
                                        </p:attrNameLst>
                                      </p:cBhvr>
                                      <p:to>
                                        <p:strVal val="visible"/>
                                      </p:to>
                                    </p:set>
                                    <p:animEffect transition="in" filter="fade">
                                      <p:cBhvr>
                                        <p:cTn id="63" dur="1000"/>
                                        <p:tgtEl>
                                          <p:spTgt spid="10">
                                            <p:txEl>
                                              <p:pRg st="0" end="0"/>
                                            </p:txEl>
                                          </p:spTgt>
                                        </p:tgtEl>
                                      </p:cBhvr>
                                    </p:animEffect>
                                    <p:anim calcmode="lin" valueType="num">
                                      <p:cBhvr>
                                        <p:cTn id="6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790151"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950976" y="3463962"/>
            <a:ext cx="3511296" cy="2141310"/>
          </a:xfrm>
          <a:prstGeom prst="rect">
            <a:avLst/>
          </a:prstGeom>
          <a:noFill/>
          <a:ln/>
        </p:spPr>
        <p:txBody>
          <a:bodyPr wrap="square" lIns="0" tIns="0" rIns="0" bIns="0" rtlCol="0" anchor="ctr"/>
          <a:lstStyle/>
          <a:p>
            <a:pPr algn="ctr">
              <a:lnSpc>
                <a:spcPts val="2600"/>
              </a:lnSpc>
            </a:pPr>
            <a:r>
              <a:rPr lang="en-US" dirty="0">
                <a:solidFill>
                  <a:schemeClr val="bg1"/>
                </a:solidFill>
              </a:rPr>
              <a:t>Many studies and research papers say that machine learning is very helpful in checking food items. It can tell us what kind of food we are eating and help us manage our diet better.</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 1"/>
          <p:cNvSpPr/>
          <p:nvPr/>
        </p:nvSpPr>
        <p:spPr>
          <a:xfrm>
            <a:off x="10616184" y="2162556"/>
            <a:ext cx="3986784" cy="374904"/>
          </a:xfrm>
          <a:prstGeom prst="rect">
            <a:avLst/>
          </a:prstGeom>
          <a:noFill/>
          <a:ln/>
        </p:spPr>
        <p:txBody>
          <a:bodyPr wrap="none" lIns="0" tIns="0" rIns="0" bIns="0" rtlCol="0" anchor="ctr"/>
          <a:lstStyle/>
          <a:p>
            <a:pPr marL="0" indent="0" algn="l">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Technical Sources</a:t>
            </a:r>
            <a:endParaRPr lang="en-US" sz="2400" dirty="0">
              <a:latin typeface="Times New Roman" panose="02020603050405020304" pitchFamily="18" charset="0"/>
              <a:cs typeface="Times New Roman" panose="02020603050405020304" pitchFamily="18" charset="0"/>
            </a:endParaRPr>
          </a:p>
        </p:txBody>
      </p:sp>
      <p:sp>
        <p:nvSpPr>
          <p:cNvPr id="8" name="Text 2"/>
          <p:cNvSpPr/>
          <p:nvPr/>
        </p:nvSpPr>
        <p:spPr>
          <a:xfrm>
            <a:off x="374904" y="3026664"/>
            <a:ext cx="3511296" cy="374904"/>
          </a:xfrm>
          <a:prstGeom prst="rect">
            <a:avLst/>
          </a:prstGeom>
          <a:noFill/>
          <a:ln/>
        </p:spPr>
        <p:txBody>
          <a:bodyPr wrap="none" lIns="0" tIns="0" rIns="0" bIns="0" rtlCol="0" anchor="ctr"/>
          <a:lstStyle/>
          <a:p>
            <a:pPr marL="0" indent="0" algn="r">
              <a:lnSpc>
                <a:spcPts val="2900"/>
              </a:lnSpc>
              <a:buNone/>
            </a:pPr>
            <a:r>
              <a:rPr lang="en-US" sz="2400" dirty="0">
                <a:solidFill>
                  <a:srgbClr val="D7D7D7"/>
                </a:solidFill>
                <a:latin typeface="思源黑体-思源黑体-Regular" pitchFamily="34" charset="0"/>
                <a:ea typeface="思源黑体-思源黑体-Regular" pitchFamily="34" charset="-122"/>
                <a:cs typeface="思源黑体-思源黑体-Regular" pitchFamily="34" charset="-120"/>
              </a:rPr>
              <a:t>Literature Review</a:t>
            </a:r>
            <a:endParaRPr lang="en-US" sz="2400" dirty="0"/>
          </a:p>
        </p:txBody>
      </p:sp>
      <p:sp>
        <p:nvSpPr>
          <p:cNvPr id="9" name="Text 3"/>
          <p:cNvSpPr/>
          <p:nvPr/>
        </p:nvSpPr>
        <p:spPr>
          <a:xfrm>
            <a:off x="832104" y="786384"/>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EFE396"/>
                </a:solidFill>
                <a:latin typeface="Times New Roman" panose="02020603050405020304" pitchFamily="18" charset="0"/>
                <a:ea typeface="思源黑体-思源黑体-Regular" pitchFamily="34" charset="-122"/>
                <a:cs typeface="Times New Roman" panose="02020603050405020304" pitchFamily="18" charset="0"/>
              </a:rPr>
              <a:t>Machine Learning in Food Analysis</a:t>
            </a:r>
            <a:endParaRPr lang="en-US" sz="4800" dirty="0">
              <a:latin typeface="Times New Roman" panose="02020603050405020304" pitchFamily="18" charset="0"/>
              <a:cs typeface="Times New Roman" panose="02020603050405020304" pitchFamily="18" charset="0"/>
            </a:endParaRPr>
          </a:p>
        </p:txBody>
      </p:sp>
      <p:sp>
        <p:nvSpPr>
          <p:cNvPr id="10" name="Text 4"/>
          <p:cNvSpPr/>
          <p:nvPr/>
        </p:nvSpPr>
        <p:spPr>
          <a:xfrm>
            <a:off x="9829800" y="2697480"/>
            <a:ext cx="3986784" cy="2112264"/>
          </a:xfrm>
          <a:prstGeom prst="rect">
            <a:avLst/>
          </a:prstGeom>
          <a:noFill/>
          <a:ln/>
        </p:spPr>
        <p:txBody>
          <a:bodyPr wrap="square" lIns="0" tIns="0" rIns="0" bIns="0" rtlCol="0" anchor="ctr"/>
          <a:lstStyle/>
          <a:p>
            <a:pPr algn="ctr">
              <a:lnSpc>
                <a:spcPts val="2600"/>
              </a:lnSpc>
            </a:pPr>
            <a:r>
              <a:rPr lang="en-US" dirty="0">
                <a:solidFill>
                  <a:schemeClr val="bg1"/>
                </a:solidFill>
              </a:rPr>
              <a:t>The system uses smart computer techniques like CNNs, which help it recognize food in pictures. These technologies are the base of tools like DeepNutriScan, which can find food items and give nutrition details.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1" name="Text 5"/>
          <p:cNvSpPr/>
          <p:nvPr/>
        </p:nvSpPr>
        <p:spPr>
          <a:xfrm>
            <a:off x="9710928" y="5861304"/>
            <a:ext cx="3986784" cy="1325880"/>
          </a:xfrm>
          <a:prstGeom prst="rect">
            <a:avLst/>
          </a:prstGeom>
          <a:noFill/>
          <a:ln/>
        </p:spPr>
        <p:txBody>
          <a:bodyPr wrap="square" lIns="0" tIns="0" rIns="0" bIns="0" rtlCol="0" anchor="ctr"/>
          <a:lstStyle/>
          <a:p>
            <a:pPr>
              <a:lnSpc>
                <a:spcPts val="2600"/>
              </a:lnSpc>
            </a:pPr>
            <a:r>
              <a:rPr lang="en-US" dirty="0">
                <a:solidFill>
                  <a:schemeClr val="bg1"/>
                </a:solidFill>
              </a:rPr>
              <a:t>People who use this kind of system give useful feedback. Their opinions help make the system better — more accurate and easier to use.</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2" name="Text 6"/>
          <p:cNvSpPr/>
          <p:nvPr/>
        </p:nvSpPr>
        <p:spPr>
          <a:xfrm>
            <a:off x="10177272" y="5417820"/>
            <a:ext cx="3986784" cy="374904"/>
          </a:xfrm>
          <a:prstGeom prst="rect">
            <a:avLst/>
          </a:prstGeom>
          <a:noFill/>
          <a:ln/>
        </p:spPr>
        <p:txBody>
          <a:bodyPr wrap="none" lIns="0" tIns="0" rIns="0" bIns="0" rtlCol="0" anchor="ctr"/>
          <a:lstStyle/>
          <a:p>
            <a:pPr marL="0" indent="0" algn="l">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User Studies</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5669280" y="4133088"/>
            <a:ext cx="182880" cy="438912"/>
          </a:xfrm>
          <a:prstGeom prst="rect">
            <a:avLst/>
          </a:prstGeom>
          <a:noFill/>
          <a:ln/>
        </p:spPr>
        <p:txBody>
          <a:bodyPr wrap="none" lIns="0" tIns="0" rIns="0" bIns="0" rtlCol="0" anchor="ctr"/>
          <a:lstStyle/>
          <a:p>
            <a:pPr marL="0" indent="0" algn="l">
              <a:lnSpc>
                <a:spcPts val="2780"/>
              </a:lnSpc>
              <a:buNone/>
            </a:pPr>
            <a:r>
              <a:rPr lang="en-US" sz="2400" dirty="0">
                <a:solidFill>
                  <a:srgbClr val="FFFFFF"/>
                </a:solidFill>
                <a:latin typeface="Times New Roman" panose="02020603050405020304" pitchFamily="18" charset="0"/>
                <a:ea typeface="思源黑体-思源黑体-Regular"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14" name="Text 8"/>
          <p:cNvSpPr/>
          <p:nvPr/>
        </p:nvSpPr>
        <p:spPr>
          <a:xfrm>
            <a:off x="7781544" y="5897880"/>
            <a:ext cx="182880" cy="438912"/>
          </a:xfrm>
          <a:prstGeom prst="rect">
            <a:avLst/>
          </a:prstGeom>
          <a:noFill/>
          <a:ln/>
        </p:spPr>
        <p:txBody>
          <a:bodyPr wrap="none" lIns="0" tIns="0" rIns="0" bIns="0" rtlCol="0" anchor="ctr"/>
          <a:lstStyle/>
          <a:p>
            <a:pPr marL="0" indent="0" algn="l">
              <a:lnSpc>
                <a:spcPts val="2780"/>
              </a:lnSpc>
              <a:buNone/>
            </a:pPr>
            <a:r>
              <a:rPr lang="en-US" sz="2400" dirty="0">
                <a:solidFill>
                  <a:srgbClr val="FFFFFF"/>
                </a:solidFill>
                <a:latin typeface="Times New Roman" panose="02020603050405020304" pitchFamily="18" charset="0"/>
                <a:ea typeface="思源黑体-思源黑体-Regular"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15" name="Text 9"/>
          <p:cNvSpPr/>
          <p:nvPr/>
        </p:nvSpPr>
        <p:spPr>
          <a:xfrm>
            <a:off x="8247888" y="3182112"/>
            <a:ext cx="182880" cy="438912"/>
          </a:xfrm>
          <a:prstGeom prst="rect">
            <a:avLst/>
          </a:prstGeom>
          <a:noFill/>
          <a:ln/>
        </p:spPr>
        <p:txBody>
          <a:bodyPr wrap="none" lIns="0" tIns="0" rIns="0" bIns="0" rtlCol="0" anchor="ctr"/>
          <a:lstStyle/>
          <a:p>
            <a:pPr marL="0" indent="0" algn="l">
              <a:lnSpc>
                <a:spcPts val="2780"/>
              </a:lnSpc>
              <a:buNone/>
            </a:pPr>
            <a:r>
              <a:rPr lang="en-US" sz="2400" dirty="0">
                <a:solidFill>
                  <a:srgbClr val="FFFFFF"/>
                </a:solidFill>
                <a:latin typeface="Times New Roman" panose="02020603050405020304" pitchFamily="18" charset="0"/>
                <a:ea typeface="思源黑体-思源黑体-Regular"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0120" y="1975104"/>
            <a:ext cx="3831336" cy="2532888"/>
          </a:xfrm>
          <a:prstGeom prst="rect">
            <a:avLst/>
          </a:prstGeom>
        </p:spPr>
      </p:pic>
      <p:pic>
        <p:nvPicPr>
          <p:cNvPr id="4" name="Image 2" descr="preencoded.png"/>
          <p:cNvPicPr>
            <a:picLocks noChangeAspect="1"/>
          </p:cNvPicPr>
          <p:nvPr/>
        </p:nvPicPr>
        <p:blipFill>
          <a:blip r:embed="rId5"/>
          <a:stretch>
            <a:fillRect/>
          </a:stretch>
        </p:blipFill>
        <p:spPr>
          <a:xfrm>
            <a:off x="5404104" y="1975104"/>
            <a:ext cx="3831336" cy="2532888"/>
          </a:xfrm>
          <a:prstGeom prst="rect">
            <a:avLst/>
          </a:prstGeom>
        </p:spPr>
      </p:pic>
      <p:pic>
        <p:nvPicPr>
          <p:cNvPr id="5" name="Image 3" descr="preencoded.png"/>
          <p:cNvPicPr>
            <a:picLocks noChangeAspect="1"/>
          </p:cNvPicPr>
          <p:nvPr/>
        </p:nvPicPr>
        <p:blipFill>
          <a:blip r:embed="rId6"/>
          <a:stretch>
            <a:fillRect/>
          </a:stretch>
        </p:blipFill>
        <p:spPr>
          <a:xfrm>
            <a:off x="9848088" y="1975104"/>
            <a:ext cx="3831336" cy="2532888"/>
          </a:xfrm>
          <a:prstGeom prst="rect">
            <a:avLst/>
          </a:prstGeom>
        </p:spPr>
      </p:pic>
      <p:sp>
        <p:nvSpPr>
          <p:cNvPr id="6" name="Text 0"/>
          <p:cNvSpPr/>
          <p:nvPr/>
        </p:nvSpPr>
        <p:spPr>
          <a:xfrm>
            <a:off x="5404104" y="4736592"/>
            <a:ext cx="3831336" cy="374904"/>
          </a:xfrm>
          <a:prstGeom prst="rect">
            <a:avLst/>
          </a:prstGeom>
          <a:noFill/>
          <a:ln/>
        </p:spPr>
        <p:txBody>
          <a:bodyPr wrap="none" lIns="0" tIns="0" rIns="0" bIns="0" rtlCol="0" anchor="ctr"/>
          <a:lstStyle/>
          <a:p>
            <a:pPr marL="0" indent="0" algn="ctr">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Future Enhancements</a:t>
            </a:r>
            <a:endParaRPr lang="en-US" sz="2400" dirty="0">
              <a:latin typeface="Times New Roman" panose="02020603050405020304" pitchFamily="18" charset="0"/>
              <a:cs typeface="Times New Roman" panose="02020603050405020304" pitchFamily="18" charset="0"/>
            </a:endParaRPr>
          </a:p>
        </p:txBody>
      </p:sp>
      <p:sp>
        <p:nvSpPr>
          <p:cNvPr id="7" name="Text 1"/>
          <p:cNvSpPr/>
          <p:nvPr/>
        </p:nvSpPr>
        <p:spPr>
          <a:xfrm>
            <a:off x="960120" y="5614416"/>
            <a:ext cx="3831336" cy="1655064"/>
          </a:xfrm>
          <a:prstGeom prst="rect">
            <a:avLst/>
          </a:prstGeom>
          <a:noFill/>
          <a:ln/>
        </p:spPr>
        <p:txBody>
          <a:bodyPr wrap="square" lIns="0" tIns="0" rIns="0" bIns="0" rtlCol="0" anchor="ctr"/>
          <a:lstStyle/>
          <a:p>
            <a:pPr marL="0" indent="0" algn="ctr">
              <a:lnSpc>
                <a:spcPts val="260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DeepNutriScan has the potential to revolutionize the way individuals engage with their food habits, promoting better health outcomes.</a:t>
            </a:r>
            <a:endParaRPr lang="en-US" sz="2000" dirty="0">
              <a:latin typeface="Times New Roman" panose="02020603050405020304" pitchFamily="18" charset="0"/>
              <a:cs typeface="Times New Roman" panose="02020603050405020304" pitchFamily="18" charset="0"/>
            </a:endParaRPr>
          </a:p>
        </p:txBody>
      </p:sp>
      <p:sp>
        <p:nvSpPr>
          <p:cNvPr id="8" name="Text 2"/>
          <p:cNvSpPr/>
          <p:nvPr/>
        </p:nvSpPr>
        <p:spPr>
          <a:xfrm>
            <a:off x="832104" y="841248"/>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EFE396"/>
                </a:solidFill>
                <a:latin typeface="Times New Roman" panose="02020603050405020304" pitchFamily="18" charset="0"/>
                <a:ea typeface="思源黑体-思源黑体-Regular" pitchFamily="34" charset="-122"/>
                <a:cs typeface="Times New Roman" panose="02020603050405020304" pitchFamily="18" charset="0"/>
              </a:rPr>
              <a:t>Conclusion</a:t>
            </a:r>
            <a:endParaRPr lang="en-US" sz="4800" dirty="0">
              <a:latin typeface="Times New Roman" panose="02020603050405020304" pitchFamily="18" charset="0"/>
              <a:cs typeface="Times New Roman" panose="02020603050405020304" pitchFamily="18" charset="0"/>
            </a:endParaRPr>
          </a:p>
        </p:txBody>
      </p:sp>
      <p:sp>
        <p:nvSpPr>
          <p:cNvPr id="9" name="Text 3"/>
          <p:cNvSpPr/>
          <p:nvPr/>
        </p:nvSpPr>
        <p:spPr>
          <a:xfrm>
            <a:off x="9848088" y="5248656"/>
            <a:ext cx="3831336" cy="1984248"/>
          </a:xfrm>
          <a:prstGeom prst="rect">
            <a:avLst/>
          </a:prstGeom>
          <a:noFill/>
          <a:ln/>
        </p:spPr>
        <p:txBody>
          <a:bodyPr wrap="square" lIns="0" tIns="0" rIns="0" bIns="0" rtlCol="0" anchor="ctr"/>
          <a:lstStyle/>
          <a:p>
            <a:pPr marL="0" indent="0" algn="ctr">
              <a:lnSpc>
                <a:spcPts val="260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Encouraging collaboration with nutritionists and tech developers for continuous improvement and widespread implementation of the technology.</a:t>
            </a:r>
            <a:endParaRPr lang="en-US" sz="2000" dirty="0">
              <a:latin typeface="Times New Roman" panose="02020603050405020304" pitchFamily="18" charset="0"/>
              <a:cs typeface="Times New Roman" panose="02020603050405020304" pitchFamily="18" charset="0"/>
            </a:endParaRPr>
          </a:p>
        </p:txBody>
      </p:sp>
      <p:sp>
        <p:nvSpPr>
          <p:cNvPr id="10" name="Text 4"/>
          <p:cNvSpPr/>
          <p:nvPr/>
        </p:nvSpPr>
        <p:spPr>
          <a:xfrm>
            <a:off x="960120" y="4736592"/>
            <a:ext cx="3831336" cy="740664"/>
          </a:xfrm>
          <a:prstGeom prst="rect">
            <a:avLst/>
          </a:prstGeom>
          <a:noFill/>
          <a:ln/>
        </p:spPr>
        <p:txBody>
          <a:bodyPr wrap="square" lIns="0" tIns="0" rIns="0" bIns="0" rtlCol="0" anchor="ctr"/>
          <a:lstStyle/>
          <a:p>
            <a:pPr marL="0" indent="0" algn="ctr">
              <a:lnSpc>
                <a:spcPts val="2900"/>
              </a:lnSpc>
              <a:buNone/>
            </a:pPr>
            <a:r>
              <a:rPr lang="en-US" sz="232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Impact on Nutritional Awareness</a:t>
            </a:r>
            <a:endParaRPr lang="en-US" sz="2320" dirty="0">
              <a:latin typeface="Times New Roman" panose="02020603050405020304" pitchFamily="18" charset="0"/>
              <a:cs typeface="Times New Roman" panose="02020603050405020304" pitchFamily="18" charset="0"/>
            </a:endParaRPr>
          </a:p>
        </p:txBody>
      </p:sp>
      <p:sp>
        <p:nvSpPr>
          <p:cNvPr id="11" name="Text 5"/>
          <p:cNvSpPr/>
          <p:nvPr/>
        </p:nvSpPr>
        <p:spPr>
          <a:xfrm>
            <a:off x="5404104" y="5248656"/>
            <a:ext cx="3831336" cy="1984248"/>
          </a:xfrm>
          <a:prstGeom prst="rect">
            <a:avLst/>
          </a:prstGeom>
          <a:noFill/>
          <a:ln/>
        </p:spPr>
        <p:txBody>
          <a:bodyPr wrap="square" lIns="0" tIns="0" rIns="0" bIns="0" rtlCol="0" anchor="ctr"/>
          <a:lstStyle/>
          <a:p>
            <a:pPr marL="0" indent="0" algn="ctr">
              <a:lnSpc>
                <a:spcPts val="2600"/>
              </a:lnSpc>
              <a:buNone/>
            </a:pPr>
            <a:r>
              <a:rPr lang="en-US" sz="20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Ongoing development aims to expand food item coverage, incorporate regional foods, and integrate personalized dietary recommendations based on user preferences.</a:t>
            </a:r>
            <a:endParaRPr lang="en-US" sz="2000" dirty="0">
              <a:latin typeface="Times New Roman" panose="02020603050405020304" pitchFamily="18" charset="0"/>
              <a:cs typeface="Times New Roman" panose="02020603050405020304" pitchFamily="18" charset="0"/>
            </a:endParaRPr>
          </a:p>
        </p:txBody>
      </p:sp>
      <p:sp>
        <p:nvSpPr>
          <p:cNvPr id="12" name="Text 6"/>
          <p:cNvSpPr/>
          <p:nvPr/>
        </p:nvSpPr>
        <p:spPr>
          <a:xfrm>
            <a:off x="9848088" y="4736592"/>
            <a:ext cx="3831336" cy="374904"/>
          </a:xfrm>
          <a:prstGeom prst="rect">
            <a:avLst/>
          </a:prstGeom>
          <a:noFill/>
          <a:ln/>
        </p:spPr>
        <p:txBody>
          <a:bodyPr wrap="none" lIns="0" tIns="0" rIns="0" bIns="0" rtlCol="0" anchor="ctr"/>
          <a:lstStyle/>
          <a:p>
            <a:pPr marL="0" indent="0" algn="ctr">
              <a:lnSpc>
                <a:spcPts val="2900"/>
              </a:lnSpc>
              <a:buNone/>
            </a:pPr>
            <a:r>
              <a:rPr lang="en-US" sz="2400" dirty="0">
                <a:solidFill>
                  <a:srgbClr val="D7D7D7"/>
                </a:solidFill>
                <a:latin typeface="Times New Roman" panose="02020603050405020304" pitchFamily="18" charset="0"/>
                <a:ea typeface="思源黑体-思源黑体-Regular" pitchFamily="34" charset="-122"/>
                <a:cs typeface="Times New Roman" panose="02020603050405020304" pitchFamily="18" charset="0"/>
              </a:rPr>
              <a:t>Call to Action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222</TotalTime>
  <Words>1971</Words>
  <Application>Microsoft Office PowerPoint</Application>
  <PresentationFormat>Custom</PresentationFormat>
  <Paragraphs>114</Paragraphs>
  <Slides>13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SourceSansPro</vt:lpstr>
      <vt:lpstr>Times New Roman</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ABDULLAH AL MARUF</cp:lastModifiedBy>
  <cp:revision>8</cp:revision>
  <dcterms:created xsi:type="dcterms:W3CDTF">2025-05-26T18:06:21Z</dcterms:created>
  <dcterms:modified xsi:type="dcterms:W3CDTF">2025-05-28T20:35:03Z</dcterms:modified>
</cp:coreProperties>
</file>